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6" r:id="rId5"/>
    <p:sldId id="265" r:id="rId6"/>
    <p:sldId id="277" r:id="rId7"/>
    <p:sldId id="267" r:id="rId8"/>
    <p:sldId id="268" r:id="rId9"/>
    <p:sldId id="261" r:id="rId10"/>
    <p:sldId id="262" r:id="rId11"/>
    <p:sldId id="269" r:id="rId12"/>
    <p:sldId id="270" r:id="rId13"/>
    <p:sldId id="272" r:id="rId14"/>
    <p:sldId id="263" r:id="rId15"/>
    <p:sldId id="271" r:id="rId16"/>
    <p:sldId id="264" r:id="rId17"/>
    <p:sldId id="273" r:id="rId18"/>
    <p:sldId id="274"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61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E2B30AB-6AC7-4900-87EB-7FD41F6DEA61}" type="datetimeFigureOut">
              <a:rPr lang="en-US" smtClean="0"/>
              <a:pPr/>
              <a:t>10/20/2009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27A63B-DD63-42EC-8605-9BF1033D88BA}"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E2B30AB-6AC7-4900-87EB-7FD41F6DEA61}" type="datetimeFigureOut">
              <a:rPr lang="en-US" smtClean="0"/>
              <a:pPr/>
              <a:t>10/20/2009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27A63B-DD63-42EC-8605-9BF1033D88B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E2B30AB-6AC7-4900-87EB-7FD41F6DEA61}" type="datetimeFigureOut">
              <a:rPr lang="en-US" smtClean="0"/>
              <a:pPr/>
              <a:t>10/20/2009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27A63B-DD63-42EC-8605-9BF1033D88BA}"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92100"/>
            <a:ext cx="8229600" cy="5727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DB1968C1-3996-4E4D-8D43-7D1465D096E8}" type="slidenum">
              <a:rPr lang="en-US"/>
              <a:pPr/>
              <a:t>‹#›</a:t>
            </a:fld>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1AE25921-F691-4979-9D7D-C936484EF95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E2B30AB-6AC7-4900-87EB-7FD41F6DEA61}" type="datetimeFigureOut">
              <a:rPr lang="en-US" smtClean="0"/>
              <a:pPr/>
              <a:t>10/20/2009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27A63B-DD63-42EC-8605-9BF1033D88B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2B30AB-6AC7-4900-87EB-7FD41F6DEA61}" type="datetimeFigureOut">
              <a:rPr lang="en-US" smtClean="0"/>
              <a:pPr/>
              <a:t>10/20/2009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27A63B-DD63-42EC-8605-9BF1033D88B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E2B30AB-6AC7-4900-87EB-7FD41F6DEA61}" type="datetimeFigureOut">
              <a:rPr lang="en-US" smtClean="0"/>
              <a:pPr/>
              <a:t>10/20/2009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27A63B-DD63-42EC-8605-9BF1033D88B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E2B30AB-6AC7-4900-87EB-7FD41F6DEA61}" type="datetimeFigureOut">
              <a:rPr lang="en-US" smtClean="0"/>
              <a:pPr/>
              <a:t>10/20/2009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127A63B-DD63-42EC-8605-9BF1033D88B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E2B30AB-6AC7-4900-87EB-7FD41F6DEA61}" type="datetimeFigureOut">
              <a:rPr lang="en-US" smtClean="0"/>
              <a:pPr/>
              <a:t>10/20/2009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127A63B-DD63-42EC-8605-9BF1033D88B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2B30AB-6AC7-4900-87EB-7FD41F6DEA61}" type="datetimeFigureOut">
              <a:rPr lang="en-US" smtClean="0"/>
              <a:pPr/>
              <a:t>10/20/2009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127A63B-DD63-42EC-8605-9BF1033D88B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2B30AB-6AC7-4900-87EB-7FD41F6DEA61}" type="datetimeFigureOut">
              <a:rPr lang="en-US" smtClean="0"/>
              <a:pPr/>
              <a:t>10/20/2009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27A63B-DD63-42EC-8605-9BF1033D88B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2B30AB-6AC7-4900-87EB-7FD41F6DEA61}" type="datetimeFigureOut">
              <a:rPr lang="en-US" smtClean="0"/>
              <a:pPr/>
              <a:t>10/20/2009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27A63B-DD63-42EC-8605-9BF1033D88B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2B30AB-6AC7-4900-87EB-7FD41F6DEA61}" type="datetimeFigureOut">
              <a:rPr lang="en-US" smtClean="0"/>
              <a:pPr/>
              <a:t>10/20/2009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7A63B-DD63-42EC-8605-9BF1033D88B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00109"/>
            <a:ext cx="3743324" cy="2600342"/>
          </a:xfrm>
        </p:spPr>
        <p:txBody>
          <a:bodyPr/>
          <a:lstStyle/>
          <a:p>
            <a:r>
              <a:rPr lang="en-GB" dirty="0" smtClean="0"/>
              <a:t>Widening the Circle</a:t>
            </a:r>
            <a:endParaRPr lang="en-GB" dirty="0"/>
          </a:p>
        </p:txBody>
      </p:sp>
      <p:sp>
        <p:nvSpPr>
          <p:cNvPr id="3" name="Subtitle 2"/>
          <p:cNvSpPr>
            <a:spLocks noGrp="1"/>
          </p:cNvSpPr>
          <p:nvPr>
            <p:ph type="subTitle" idx="1"/>
          </p:nvPr>
        </p:nvSpPr>
        <p:spPr>
          <a:xfrm>
            <a:off x="1371600" y="4500570"/>
            <a:ext cx="6400800" cy="1714512"/>
          </a:xfrm>
        </p:spPr>
        <p:txBody>
          <a:bodyPr/>
          <a:lstStyle/>
          <a:p>
            <a:r>
              <a:rPr lang="en-GB" dirty="0" smtClean="0"/>
              <a:t>Thinking about both genders other cultures, other species, and other generations</a:t>
            </a:r>
            <a:endParaRPr lang="en-GB" dirty="0"/>
          </a:p>
        </p:txBody>
      </p:sp>
      <p:pic>
        <p:nvPicPr>
          <p:cNvPr id="1026" name="Picture 2"/>
          <p:cNvPicPr>
            <a:picLocks noChangeAspect="1" noChangeArrowheads="1"/>
          </p:cNvPicPr>
          <p:nvPr/>
        </p:nvPicPr>
        <p:blipFill>
          <a:blip r:embed="rId2" cstate="print"/>
          <a:srcRect/>
          <a:stretch>
            <a:fillRect/>
          </a:stretch>
        </p:blipFill>
        <p:spPr bwMode="auto">
          <a:xfrm>
            <a:off x="5072066" y="714356"/>
            <a:ext cx="3429000" cy="339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gn="ctr"/>
            <a:r>
              <a:rPr lang="en-GB"/>
              <a:t>Indigenous perspective</a:t>
            </a:r>
            <a:endParaRPr lang="en-US"/>
          </a:p>
        </p:txBody>
      </p:sp>
      <p:sp>
        <p:nvSpPr>
          <p:cNvPr id="47107" name="Rectangle 3"/>
          <p:cNvSpPr>
            <a:spLocks noGrp="1" noChangeArrowheads="1"/>
          </p:cNvSpPr>
          <p:nvPr>
            <p:ph type="body" idx="1"/>
          </p:nvPr>
        </p:nvSpPr>
        <p:spPr/>
        <p:txBody>
          <a:bodyPr/>
          <a:lstStyle/>
          <a:p>
            <a:pPr>
              <a:buFontTx/>
              <a:buNone/>
            </a:pPr>
            <a:r>
              <a:rPr lang="en-US" sz="2800" i="1" dirty="0" smtClean="0"/>
              <a:t>	All </a:t>
            </a:r>
            <a:r>
              <a:rPr lang="en-US" sz="2800" i="1" dirty="0"/>
              <a:t>land is sacred. It is their bible. Indigenous people do not see the land as a commodity which </a:t>
            </a:r>
            <a:r>
              <a:rPr lang="en-US" sz="2800" i="1" dirty="0" smtClean="0"/>
              <a:t>can be </a:t>
            </a:r>
            <a:r>
              <a:rPr lang="en-US" sz="2800" i="1" dirty="0"/>
              <a:t>sold or bought. The do not see themselves as possessors but as guardians of the land. A fundamental difference between the indigenous concept of land and the western idea is that indigenous peoples belong to the land rather than the land belonging to them.</a:t>
            </a:r>
          </a:p>
          <a:p>
            <a:pPr algn="r">
              <a:buFontTx/>
              <a:buNone/>
            </a:pPr>
            <a:r>
              <a:rPr lang="en-US" sz="2800" dirty="0"/>
              <a:t>Zapata and </a:t>
            </a:r>
            <a:r>
              <a:rPr lang="en-US" sz="2800" dirty="0" err="1"/>
              <a:t>Schielman</a:t>
            </a:r>
            <a:r>
              <a:rPr lang="en-US" sz="2800" dirty="0"/>
              <a:t>, 1999: 236</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457200" y="277813"/>
            <a:ext cx="8229600" cy="703262"/>
          </a:xfrm>
        </p:spPr>
        <p:txBody>
          <a:bodyPr/>
          <a:lstStyle/>
          <a:p>
            <a:r>
              <a:rPr lang="en-GB" sz="4000"/>
              <a:t>Learning from the South</a:t>
            </a:r>
            <a:endParaRPr lang="en-US" sz="4000"/>
          </a:p>
        </p:txBody>
      </p:sp>
      <p:sp>
        <p:nvSpPr>
          <p:cNvPr id="124931" name="Rectangle 3"/>
          <p:cNvSpPr>
            <a:spLocks noGrp="1" noChangeArrowheads="1"/>
          </p:cNvSpPr>
          <p:nvPr>
            <p:ph type="body" sz="half" idx="1"/>
          </p:nvPr>
        </p:nvSpPr>
        <p:spPr>
          <a:xfrm>
            <a:off x="250825" y="1412875"/>
            <a:ext cx="4465638" cy="4997450"/>
          </a:xfrm>
        </p:spPr>
        <p:txBody>
          <a:bodyPr>
            <a:normAutofit lnSpcReduction="10000"/>
          </a:bodyPr>
          <a:lstStyle/>
          <a:p>
            <a:pPr>
              <a:lnSpc>
                <a:spcPct val="80000"/>
              </a:lnSpc>
              <a:buFont typeface="Wingdings" pitchFamily="2" charset="2"/>
              <a:buNone/>
            </a:pPr>
            <a:r>
              <a:rPr lang="en-US"/>
              <a:t>	‘the land and its bounty plays an important part in the religious views of the Dogon. The Lebe cult is primarily concerned with agricultural renewal, and altars devoted to it have bits of earth incorporated into them to encourage the continued fertility of the land.’</a:t>
            </a:r>
          </a:p>
        </p:txBody>
      </p:sp>
      <p:pic>
        <p:nvPicPr>
          <p:cNvPr id="124935" name="Picture 7" descr="banani"/>
          <p:cNvPicPr>
            <a:picLocks noChangeAspect="1" noChangeArrowheads="1"/>
          </p:cNvPicPr>
          <p:nvPr>
            <p:ph sz="half" idx="2"/>
          </p:nvPr>
        </p:nvPicPr>
        <p:blipFill>
          <a:blip r:embed="rId2" cstate="print"/>
          <a:srcRect/>
          <a:stretch>
            <a:fillRect/>
          </a:stretch>
        </p:blipFill>
        <p:spPr>
          <a:xfrm>
            <a:off x="4997450" y="1341438"/>
            <a:ext cx="3563938" cy="4751387"/>
          </a:xfrm>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457200" y="277813"/>
            <a:ext cx="8229600" cy="774700"/>
          </a:xfrm>
        </p:spPr>
        <p:txBody>
          <a:bodyPr/>
          <a:lstStyle/>
          <a:p>
            <a:r>
              <a:rPr lang="en-GB"/>
              <a:t>Learning from the Ancestors</a:t>
            </a:r>
            <a:endParaRPr lang="en-US"/>
          </a:p>
        </p:txBody>
      </p:sp>
      <p:sp>
        <p:nvSpPr>
          <p:cNvPr id="137219" name="Rectangle 3"/>
          <p:cNvSpPr>
            <a:spLocks noGrp="1" noChangeArrowheads="1"/>
          </p:cNvSpPr>
          <p:nvPr>
            <p:ph type="body" idx="1"/>
          </p:nvPr>
        </p:nvSpPr>
        <p:spPr>
          <a:xfrm>
            <a:off x="457200" y="1196975"/>
            <a:ext cx="8229600" cy="5327650"/>
          </a:xfrm>
        </p:spPr>
        <p:txBody>
          <a:bodyPr/>
          <a:lstStyle/>
          <a:p>
            <a:r>
              <a:rPr lang="en-GB" altLang="zh-CN">
                <a:ea typeface="SimSun" pitchFamily="2" charset="-122"/>
              </a:rPr>
              <a:t>‘That we may work in righteousness, and lay the Foundation of Making the Earth a Common Treasury for All, both Rich and Poor, That every one that is born in the Land, may be fed by the Earth his Mother that brought him forth, according to the Reason that rules in the Creation.’</a:t>
            </a:r>
          </a:p>
          <a:p>
            <a:pPr>
              <a:buFont typeface="Wingdings" pitchFamily="2" charset="2"/>
              <a:buNone/>
            </a:pPr>
            <a:endParaRPr lang="en-GB" altLang="zh-CN">
              <a:ea typeface="SimSun" pitchFamily="2" charset="-122"/>
            </a:endParaRPr>
          </a:p>
          <a:p>
            <a:pPr algn="r"/>
            <a:r>
              <a:rPr lang="en-GB" altLang="zh-CN">
                <a:ea typeface="SimSun" pitchFamily="2" charset="-122"/>
              </a:rPr>
              <a:t>Gerard Winstanley, St. George’s Hill, London, April Fool’s Day 1649</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Guerrilla gardening?</a:t>
            </a:r>
            <a:endParaRPr lang="en-GB" dirty="0"/>
          </a:p>
        </p:txBody>
      </p:sp>
      <p:sp>
        <p:nvSpPr>
          <p:cNvPr id="3" name="Content Placeholder 2"/>
          <p:cNvSpPr>
            <a:spLocks noGrp="1"/>
          </p:cNvSpPr>
          <p:nvPr>
            <p:ph sz="half" idx="1"/>
          </p:nvPr>
        </p:nvSpPr>
        <p:spPr/>
        <p:txBody>
          <a:bodyPr/>
          <a:lstStyle/>
          <a:p>
            <a:r>
              <a:rPr lang="en-GB" dirty="0" smtClean="0"/>
              <a:t>Time of religious and political turmoil</a:t>
            </a:r>
          </a:p>
          <a:p>
            <a:r>
              <a:rPr lang="en-GB" dirty="0" smtClean="0"/>
              <a:t>England’s Civil War or England’s Revolution?</a:t>
            </a:r>
          </a:p>
          <a:p>
            <a:r>
              <a:rPr lang="en-GB" dirty="0" smtClean="0"/>
              <a:t>Questions of land ownership we will come back to?</a:t>
            </a:r>
          </a:p>
          <a:p>
            <a:r>
              <a:rPr lang="en-GB" dirty="0" smtClean="0"/>
              <a:t>Who cares for land better?</a:t>
            </a:r>
            <a:endParaRPr lang="en-GB"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648200" y="1944846"/>
            <a:ext cx="4038600" cy="38366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gn="ctr"/>
            <a:r>
              <a:rPr lang="en-GB"/>
              <a:t>Other species</a:t>
            </a:r>
            <a:endParaRPr lang="en-US"/>
          </a:p>
        </p:txBody>
      </p:sp>
      <p:sp>
        <p:nvSpPr>
          <p:cNvPr id="48131" name="Rectangle 3"/>
          <p:cNvSpPr>
            <a:spLocks noGrp="1" noChangeArrowheads="1"/>
          </p:cNvSpPr>
          <p:nvPr>
            <p:ph type="body" idx="1"/>
          </p:nvPr>
        </p:nvSpPr>
        <p:spPr/>
        <p:txBody>
          <a:bodyPr>
            <a:noAutofit/>
          </a:bodyPr>
          <a:lstStyle/>
          <a:p>
            <a:pPr>
              <a:lnSpc>
                <a:spcPct val="90000"/>
              </a:lnSpc>
              <a:buFontTx/>
              <a:buNone/>
            </a:pPr>
            <a:r>
              <a:rPr lang="en-US" sz="2800" i="1" dirty="0" smtClean="0"/>
              <a:t>	‘</a:t>
            </a:r>
            <a:r>
              <a:rPr lang="en-US" sz="2800" i="1" dirty="0"/>
              <a:t>people are not orthodox individualists. . . they feel that they live within a vast whole—nature—which is in some sense the source of all value, and whose workings are quite generally entitled to respect. They do not see this whole as an extra item, or a set of items which they must appraise and evaluate one by one to make sure whether they need them. They see it as the original context which gives sense to their lives . . . From this angle, the burden of proof is not on someone who wants to preserve mahogany trees from extinction. It is on the person who proposes to destroy them.’</a:t>
            </a:r>
          </a:p>
          <a:p>
            <a:pPr algn="r">
              <a:lnSpc>
                <a:spcPct val="90000"/>
              </a:lnSpc>
              <a:buFontTx/>
              <a:buNone/>
            </a:pPr>
            <a:r>
              <a:rPr lang="en-GB" sz="2800" i="1" dirty="0" err="1"/>
              <a:t>Midgley</a:t>
            </a:r>
            <a:r>
              <a:rPr lang="en-GB" sz="2800" i="1" dirty="0"/>
              <a:t>, 1996</a:t>
            </a:r>
            <a:endParaRPr lang="en-US" sz="2800" i="1"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Buddhist economics</a:t>
            </a:r>
            <a:endParaRPr lang="en-GB" dirty="0"/>
          </a:p>
        </p:txBody>
      </p:sp>
      <p:sp>
        <p:nvSpPr>
          <p:cNvPr id="4" name="Content Placeholder 3"/>
          <p:cNvSpPr>
            <a:spLocks noGrp="1"/>
          </p:cNvSpPr>
          <p:nvPr>
            <p:ph sz="half" idx="2"/>
          </p:nvPr>
        </p:nvSpPr>
        <p:spPr/>
        <p:txBody>
          <a:bodyPr>
            <a:normAutofit fontScale="92500" lnSpcReduction="10000"/>
          </a:bodyPr>
          <a:lstStyle/>
          <a:p>
            <a:r>
              <a:rPr lang="en-GB" sz="3200" dirty="0" smtClean="0"/>
              <a:t>‘May All Beings Be Well and Happy’</a:t>
            </a:r>
          </a:p>
          <a:p>
            <a:r>
              <a:rPr lang="en-GB" sz="3200" dirty="0" smtClean="0"/>
              <a:t>‘Right Livelihood’ should not sacrifice the well-being of other species</a:t>
            </a:r>
          </a:p>
          <a:p>
            <a:r>
              <a:rPr lang="en-GB" sz="3200" dirty="0" smtClean="0"/>
              <a:t>Shamanistic need to ask permission to consume other creatures</a:t>
            </a:r>
            <a:endParaRPr lang="en-GB" sz="3200"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830226" y="1600200"/>
            <a:ext cx="3292548"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gn="ctr"/>
            <a:r>
              <a:rPr lang="en-GB"/>
              <a:t>Future generations</a:t>
            </a:r>
            <a:endParaRPr lang="en-US"/>
          </a:p>
        </p:txBody>
      </p:sp>
      <p:sp>
        <p:nvSpPr>
          <p:cNvPr id="49155" name="Rectangle 3"/>
          <p:cNvSpPr>
            <a:spLocks noGrp="1" noChangeArrowheads="1"/>
          </p:cNvSpPr>
          <p:nvPr>
            <p:ph type="body" idx="1"/>
          </p:nvPr>
        </p:nvSpPr>
        <p:spPr/>
        <p:txBody>
          <a:bodyPr/>
          <a:lstStyle/>
          <a:p>
            <a:pPr>
              <a:buFontTx/>
              <a:buNone/>
            </a:pPr>
            <a:r>
              <a:rPr lang="en-GB" dirty="0"/>
              <a:t>Importance of intergenerational equity inherent in the </a:t>
            </a:r>
            <a:r>
              <a:rPr lang="en-GB" dirty="0" err="1"/>
              <a:t>Brundtland</a:t>
            </a:r>
            <a:r>
              <a:rPr lang="en-GB" dirty="0"/>
              <a:t> declaration that is the basis of ‘sustainable development’:</a:t>
            </a:r>
          </a:p>
          <a:p>
            <a:pPr>
              <a:buFontTx/>
              <a:buNone/>
            </a:pPr>
            <a:r>
              <a:rPr lang="en-GB" i="1" dirty="0"/>
              <a:t>Meeting the needs of current generations without compromising the ability of future generations to meet their own needs</a:t>
            </a:r>
            <a:endParaRPr lang="en-US" i="1"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Discounting the future</a:t>
            </a:r>
            <a:endParaRPr lang="en-GB" dirty="0"/>
          </a:p>
        </p:txBody>
      </p:sp>
      <p:sp>
        <p:nvSpPr>
          <p:cNvPr id="3" name="Content Placeholder 2"/>
          <p:cNvSpPr>
            <a:spLocks noGrp="1"/>
          </p:cNvSpPr>
          <p:nvPr>
            <p:ph idx="1"/>
          </p:nvPr>
        </p:nvSpPr>
        <p:spPr/>
        <p:txBody>
          <a:bodyPr>
            <a:normAutofit lnSpcReduction="10000"/>
          </a:bodyPr>
          <a:lstStyle/>
          <a:p>
            <a:r>
              <a:rPr lang="en-US" dirty="0" smtClean="0"/>
              <a:t>Consequences </a:t>
            </a:r>
            <a:r>
              <a:rPr lang="en-US" dirty="0" smtClean="0"/>
              <a:t>of many environmental losses and impacts </a:t>
            </a:r>
            <a:r>
              <a:rPr lang="en-US" dirty="0" smtClean="0"/>
              <a:t>will </a:t>
            </a:r>
            <a:r>
              <a:rPr lang="en-US" dirty="0" smtClean="0"/>
              <a:t>be felt many years into the </a:t>
            </a:r>
            <a:r>
              <a:rPr lang="en-US" dirty="0" smtClean="0"/>
              <a:t>future</a:t>
            </a:r>
          </a:p>
          <a:p>
            <a:r>
              <a:rPr lang="en-US" dirty="0" smtClean="0"/>
              <a:t>Climate change—2050 </a:t>
            </a:r>
            <a:r>
              <a:rPr lang="en-US" dirty="0" smtClean="0"/>
              <a:t>to </a:t>
            </a:r>
            <a:r>
              <a:rPr lang="en-US" dirty="0" smtClean="0"/>
              <a:t>2100</a:t>
            </a:r>
          </a:p>
          <a:p>
            <a:r>
              <a:rPr lang="en-US" dirty="0" smtClean="0"/>
              <a:t>Nuclear pollution—hundred </a:t>
            </a:r>
            <a:r>
              <a:rPr lang="en-US" dirty="0" smtClean="0"/>
              <a:t>of thousands of </a:t>
            </a:r>
            <a:r>
              <a:rPr lang="en-US" dirty="0" smtClean="0"/>
              <a:t>years</a:t>
            </a:r>
          </a:p>
          <a:p>
            <a:r>
              <a:rPr lang="en-US" dirty="0" smtClean="0"/>
              <a:t>How to set prices into the future?</a:t>
            </a:r>
          </a:p>
          <a:p>
            <a:r>
              <a:rPr lang="en-US" dirty="0" smtClean="0"/>
              <a:t>Neoclassical economists use a method known as ‘discounting’.</a:t>
            </a: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Techniques of discounting</a:t>
            </a:r>
            <a:endParaRPr lang="en-GB" dirty="0"/>
          </a:p>
        </p:txBody>
      </p:sp>
      <p:sp>
        <p:nvSpPr>
          <p:cNvPr id="3" name="Content Placeholder 2"/>
          <p:cNvSpPr>
            <a:spLocks noGrp="1"/>
          </p:cNvSpPr>
          <p:nvPr>
            <p:ph idx="1"/>
          </p:nvPr>
        </p:nvSpPr>
        <p:spPr/>
        <p:txBody>
          <a:bodyPr>
            <a:normAutofit fontScale="85000" lnSpcReduction="20000"/>
          </a:bodyPr>
          <a:lstStyle/>
          <a:p>
            <a:r>
              <a:rPr lang="en-US" dirty="0" smtClean="0"/>
              <a:t>This translates the environmental impact from the future into a present value which is expressed as:</a:t>
            </a:r>
            <a:endParaRPr lang="en-GB" dirty="0" smtClean="0"/>
          </a:p>
          <a:p>
            <a:r>
              <a:rPr lang="en-US" dirty="0" smtClean="0"/>
              <a:t> </a:t>
            </a:r>
            <a:endParaRPr lang="en-GB" dirty="0" smtClean="0"/>
          </a:p>
          <a:p>
            <a:r>
              <a:rPr lang="en-US" dirty="0" smtClean="0"/>
              <a:t>PV(B) = B</a:t>
            </a:r>
            <a:r>
              <a:rPr lang="en-US" baseline="-25000" dirty="0" smtClean="0"/>
              <a:t>T</a:t>
            </a:r>
            <a:r>
              <a:rPr lang="en-US" dirty="0" smtClean="0"/>
              <a:t>/(1-r)</a:t>
            </a:r>
            <a:r>
              <a:rPr lang="en-US" baseline="30000" dirty="0" smtClean="0"/>
              <a:t>T</a:t>
            </a:r>
            <a:endParaRPr lang="en-GB" dirty="0" smtClean="0"/>
          </a:p>
          <a:p>
            <a:r>
              <a:rPr lang="en-US" dirty="0" smtClean="0"/>
              <a:t> </a:t>
            </a:r>
            <a:endParaRPr lang="en-GB" dirty="0" smtClean="0"/>
          </a:p>
          <a:p>
            <a:r>
              <a:rPr lang="en-US" dirty="0" smtClean="0"/>
              <a:t>where r is the discount rate, B is the benefit or cost (C) accruing in T years’ time. </a:t>
            </a:r>
            <a:endParaRPr lang="en-US" dirty="0" smtClean="0"/>
          </a:p>
          <a:p>
            <a:r>
              <a:rPr lang="en-US" dirty="0" smtClean="0"/>
              <a:t>Such </a:t>
            </a:r>
            <a:r>
              <a:rPr lang="en-US" dirty="0" smtClean="0"/>
              <a:t>a formula has the effect of diminishing the impact of environmental destruction caused in this present time-period and making our current actions appear less costly to future generations.</a:t>
            </a:r>
            <a:endParaRPr lang="en-GB" dirty="0" smtClean="0"/>
          </a:p>
          <a:p>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Consequences for future generations?</a:t>
            </a:r>
            <a:endParaRPr lang="en-GB" dirty="0"/>
          </a:p>
        </p:txBody>
      </p:sp>
      <p:sp>
        <p:nvSpPr>
          <p:cNvPr id="3" name="Content Placeholder 2"/>
          <p:cNvSpPr>
            <a:spLocks noGrp="1"/>
          </p:cNvSpPr>
          <p:nvPr>
            <p:ph idx="1"/>
          </p:nvPr>
        </p:nvSpPr>
        <p:spPr/>
        <p:txBody>
          <a:bodyPr>
            <a:normAutofit lnSpcReduction="10000"/>
          </a:bodyPr>
          <a:lstStyle/>
          <a:p>
            <a:r>
              <a:rPr lang="en-GB" dirty="0" smtClean="0"/>
              <a:t>‘Pure time preference’ and ‘wealth’ components</a:t>
            </a:r>
          </a:p>
          <a:p>
            <a:r>
              <a:rPr lang="en-GB" dirty="0" smtClean="0"/>
              <a:t>The </a:t>
            </a:r>
            <a:r>
              <a:rPr lang="en-GB" dirty="0" smtClean="0"/>
              <a:t>higher the discount rate, the lower the future costs of current </a:t>
            </a:r>
            <a:r>
              <a:rPr lang="en-GB" dirty="0" smtClean="0"/>
              <a:t>actions</a:t>
            </a:r>
          </a:p>
          <a:p>
            <a:r>
              <a:rPr lang="en-GB" dirty="0" smtClean="0"/>
              <a:t>‘Descriptive’ discounting assumes </a:t>
            </a:r>
            <a:r>
              <a:rPr lang="en-GB" dirty="0" smtClean="0"/>
              <a:t>that the discount rate should just be equivalent to the prevailing interest </a:t>
            </a:r>
            <a:r>
              <a:rPr lang="en-GB" dirty="0" smtClean="0"/>
              <a:t>rate</a:t>
            </a:r>
          </a:p>
          <a:p>
            <a:r>
              <a:rPr lang="en-GB" dirty="0" smtClean="0"/>
              <a:t>Interest </a:t>
            </a:r>
            <a:r>
              <a:rPr lang="en-GB" dirty="0" smtClean="0"/>
              <a:t>rates </a:t>
            </a:r>
            <a:r>
              <a:rPr lang="en-GB" dirty="0" smtClean="0"/>
              <a:t>of 5-10% massively diminish the </a:t>
            </a:r>
            <a:r>
              <a:rPr lang="en-GB" dirty="0" smtClean="0"/>
              <a:t>present value of the distant </a:t>
            </a:r>
            <a:r>
              <a:rPr lang="en-GB" dirty="0" smtClean="0"/>
              <a:t>future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64" name="Picture 4"/>
          <p:cNvPicPr>
            <a:picLocks noChangeAspect="1" noChangeArrowheads="1"/>
          </p:cNvPicPr>
          <p:nvPr/>
        </p:nvPicPr>
        <p:blipFill>
          <a:blip r:embed="rId2" cstate="print"/>
          <a:srcRect/>
          <a:stretch>
            <a:fillRect/>
          </a:stretch>
        </p:blipFill>
        <p:spPr bwMode="auto">
          <a:xfrm>
            <a:off x="684213" y="765175"/>
            <a:ext cx="7920037" cy="52752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in it for ‘us’; who are ‘we’?</a:t>
            </a:r>
            <a:endParaRPr lang="en-GB" dirty="0"/>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285720" y="2285992"/>
            <a:ext cx="8439056" cy="26221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ctr"/>
            <a:r>
              <a:rPr lang="en-GB" sz="4000"/>
              <a:t>‘Economics for people and the planet’</a:t>
            </a:r>
            <a:endParaRPr lang="en-US" sz="4000"/>
          </a:p>
        </p:txBody>
      </p:sp>
      <p:sp>
        <p:nvSpPr>
          <p:cNvPr id="41987" name="Rectangle 3"/>
          <p:cNvSpPr>
            <a:spLocks noGrp="1" noChangeArrowheads="1"/>
          </p:cNvSpPr>
          <p:nvPr>
            <p:ph type="body" idx="1"/>
          </p:nvPr>
        </p:nvSpPr>
        <p:spPr>
          <a:xfrm>
            <a:off x="457200" y="1905000"/>
            <a:ext cx="8229600" cy="4548188"/>
          </a:xfrm>
        </p:spPr>
        <p:txBody>
          <a:bodyPr/>
          <a:lstStyle/>
          <a:p>
            <a:pPr>
              <a:lnSpc>
                <a:spcPct val="80000"/>
              </a:lnSpc>
            </a:pPr>
            <a:r>
              <a:rPr lang="en-US" altLang="zh-CN" sz="2800">
                <a:ea typeface="宋体" charset="-122"/>
              </a:rPr>
              <a:t>Many perspectives are never considered by a system of economics that privileges white, wealthy, western men</a:t>
            </a:r>
          </a:p>
          <a:p>
            <a:pPr>
              <a:lnSpc>
                <a:spcPct val="80000"/>
              </a:lnSpc>
            </a:pPr>
            <a:r>
              <a:rPr lang="en-US" altLang="zh-CN" sz="2800">
                <a:ea typeface="宋体" charset="-122"/>
              </a:rPr>
              <a:t>An extention of a colonial system whereby the resources and people of most of the planet are harnessed to improve the living standards of the minority of people who live in the privileged West.</a:t>
            </a:r>
          </a:p>
          <a:p>
            <a:pPr>
              <a:lnSpc>
                <a:spcPct val="80000"/>
              </a:lnSpc>
            </a:pPr>
            <a:r>
              <a:rPr lang="en-US" altLang="zh-CN" sz="2800">
                <a:ea typeface="宋体" charset="-122"/>
              </a:rPr>
              <a:t>Maria Mies has extended the notion of colonialism to include all those whose labour is exploited, including homeworkers, peasants, women, and the planet itself </a:t>
            </a:r>
            <a:endParaRPr lang="en-US" sz="280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r>
              <a:rPr lang="en-GB" dirty="0" smtClean="0"/>
              <a:t>Half the sky – the largest ‘minority’</a:t>
            </a:r>
            <a:endParaRPr lang="en-GB" dirty="0"/>
          </a:p>
        </p:txBody>
      </p:sp>
      <p:sp>
        <p:nvSpPr>
          <p:cNvPr id="3" name="Content Placeholder 2"/>
          <p:cNvSpPr>
            <a:spLocks noGrp="1"/>
          </p:cNvSpPr>
          <p:nvPr>
            <p:ph idx="1"/>
          </p:nvPr>
        </p:nvSpPr>
        <p:spPr>
          <a:xfrm>
            <a:off x="457200" y="1000108"/>
            <a:ext cx="4757742" cy="5643602"/>
          </a:xfrm>
        </p:spPr>
        <p:txBody>
          <a:bodyPr>
            <a:normAutofit fontScale="92500"/>
          </a:bodyPr>
          <a:lstStyle/>
          <a:p>
            <a:pPr>
              <a:lnSpc>
                <a:spcPct val="90000"/>
              </a:lnSpc>
            </a:pPr>
            <a:r>
              <a:rPr lang="en-US" dirty="0" smtClean="0"/>
              <a:t>‘it is inherent in the methodology of economics to ignore man’s dependence on the natural world’.  </a:t>
            </a:r>
            <a:r>
              <a:rPr lang="en-US" altLang="zh-CN" dirty="0" smtClean="0">
                <a:ea typeface="宋体" charset="-122"/>
              </a:rPr>
              <a:t>E. F. Schumacher</a:t>
            </a:r>
          </a:p>
          <a:p>
            <a:pPr>
              <a:lnSpc>
                <a:spcPct val="90000"/>
              </a:lnSpc>
            </a:pPr>
            <a:r>
              <a:rPr lang="en-US" altLang="zh-CN" dirty="0" smtClean="0">
                <a:ea typeface="宋体" charset="-122"/>
              </a:rPr>
              <a:t>Women form 70 per cent of the world’s poor and own only 1% of the world’s assets (Amnesty International).</a:t>
            </a:r>
          </a:p>
          <a:p>
            <a:pPr>
              <a:lnSpc>
                <a:spcPct val="90000"/>
              </a:lnSpc>
            </a:pPr>
            <a:r>
              <a:rPr lang="en-US" altLang="zh-CN" dirty="0" smtClean="0">
                <a:ea typeface="宋体" charset="-122"/>
              </a:rPr>
              <a:t>Women earn only 50% of what mean earn UNFPA (2005)</a:t>
            </a:r>
            <a:endParaRPr lang="en-US" dirty="0" smtClean="0"/>
          </a:p>
          <a:p>
            <a:endParaRPr lang="en-GB" dirty="0"/>
          </a:p>
        </p:txBody>
      </p:sp>
      <p:pic>
        <p:nvPicPr>
          <p:cNvPr id="2050" name="Picture 2"/>
          <p:cNvPicPr>
            <a:picLocks noChangeAspect="1" noChangeArrowheads="1"/>
          </p:cNvPicPr>
          <p:nvPr/>
        </p:nvPicPr>
        <p:blipFill>
          <a:blip r:embed="rId2" cstate="print"/>
          <a:srcRect/>
          <a:stretch>
            <a:fillRect/>
          </a:stretch>
        </p:blipFill>
        <p:spPr bwMode="auto">
          <a:xfrm>
            <a:off x="5357818" y="1643049"/>
            <a:ext cx="3124210" cy="43879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t>Mary Mellor, ‘Challenging Economic Boundaries: </a:t>
            </a:r>
            <a:r>
              <a:rPr lang="en-GB" sz="2400" dirty="0" err="1" smtClean="0"/>
              <a:t>Ecofeminist</a:t>
            </a:r>
            <a:r>
              <a:rPr lang="en-GB" sz="2400" dirty="0" smtClean="0"/>
              <a:t> Political Economy’, 2006.</a:t>
            </a:r>
            <a:endParaRPr lang="en-GB" sz="2400" dirty="0"/>
          </a:p>
        </p:txBody>
      </p:sp>
      <p:sp>
        <p:nvSpPr>
          <p:cNvPr id="3" name="Content Placeholder 2"/>
          <p:cNvSpPr>
            <a:spLocks noGrp="1"/>
          </p:cNvSpPr>
          <p:nvPr>
            <p:ph idx="1"/>
          </p:nvPr>
        </p:nvSpPr>
        <p:spPr/>
        <p:txBody>
          <a:bodyPr>
            <a:normAutofit fontScale="85000" lnSpcReduction="20000"/>
          </a:bodyPr>
          <a:lstStyle/>
          <a:p>
            <a:r>
              <a:rPr lang="en-GB" dirty="0" smtClean="0"/>
              <a:t>Economic man is fit, mobile, able-bodied, unencumbered by domestic or other responsibilities. The goods he consumes appear to him as finished products or services and disappear from his view on disposal or dismissal. He has no responsibility for the life-cycle of those goods or services any more than he questions the source of the air he breathes or the disposal of his excreta . . . Like Oscar Wilde’s Dorian Gray, economic man appears to exist in a smoothly functioning world, while the portrait in the attic represents his real social, biological and ecological condition.</a:t>
            </a:r>
          </a:p>
          <a:p>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lstStyle/>
          <a:p>
            <a:r>
              <a:rPr lang="en-GB" dirty="0" smtClean="0"/>
              <a:t>The icing on the cake?</a:t>
            </a:r>
            <a:endParaRPr lang="en-GB"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000100" y="1000108"/>
            <a:ext cx="7215238" cy="54114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majority world</a:t>
            </a:r>
            <a:endParaRPr lang="en-GB" dirty="0"/>
          </a:p>
        </p:txBody>
      </p:sp>
      <p:sp>
        <p:nvSpPr>
          <p:cNvPr id="7" name="Content Placeholder 6"/>
          <p:cNvSpPr>
            <a:spLocks noGrp="1"/>
          </p:cNvSpPr>
          <p:nvPr>
            <p:ph idx="1"/>
          </p:nvPr>
        </p:nvSpPr>
        <p:spPr/>
        <p:txBody>
          <a:bodyPr/>
          <a:lstStyle/>
          <a:p>
            <a:endParaRPr lang="en-GB"/>
          </a:p>
        </p:txBody>
      </p:sp>
      <p:pic>
        <p:nvPicPr>
          <p:cNvPr id="3075" name="Picture 3"/>
          <p:cNvPicPr>
            <a:picLocks noChangeAspect="1" noChangeArrowheads="1"/>
          </p:cNvPicPr>
          <p:nvPr/>
        </p:nvPicPr>
        <p:blipFill>
          <a:blip r:embed="rId2" cstate="print"/>
          <a:srcRect/>
          <a:stretch>
            <a:fillRect/>
          </a:stretch>
        </p:blipFill>
        <p:spPr bwMode="auto">
          <a:xfrm>
            <a:off x="626916" y="1514474"/>
            <a:ext cx="7516984" cy="50363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is causing the crisis</a:t>
            </a:r>
            <a:endParaRPr lang="en-GB" dirty="0"/>
          </a:p>
        </p:txBody>
      </p:sp>
      <p:graphicFrame>
        <p:nvGraphicFramePr>
          <p:cNvPr id="6" name="Content Placeholder 5"/>
          <p:cNvGraphicFramePr>
            <a:graphicFrameLocks noGrp="1"/>
          </p:cNvGraphicFramePr>
          <p:nvPr>
            <p:ph idx="1"/>
          </p:nvPr>
        </p:nvGraphicFramePr>
        <p:xfrm>
          <a:off x="457200" y="1600200"/>
          <a:ext cx="8229601" cy="4543444"/>
        </p:xfrm>
        <a:graphic>
          <a:graphicData uri="http://schemas.openxmlformats.org/drawingml/2006/table">
            <a:tbl>
              <a:tblPr firstRow="1" bandRow="1">
                <a:tableStyleId>{5C22544A-7EE6-4342-B048-85BDC9FD1C3A}</a:tableStyleId>
              </a:tblPr>
              <a:tblGrid>
                <a:gridCol w="1614470"/>
                <a:gridCol w="1128731"/>
                <a:gridCol w="1371600"/>
                <a:gridCol w="1371600"/>
                <a:gridCol w="1371600"/>
                <a:gridCol w="1371600"/>
              </a:tblGrid>
              <a:tr h="1135861">
                <a:tc>
                  <a:txBody>
                    <a:bodyPr/>
                    <a:lstStyle/>
                    <a:p>
                      <a:pPr>
                        <a:lnSpc>
                          <a:spcPct val="150000"/>
                        </a:lnSpc>
                        <a:spcAft>
                          <a:spcPts val="0"/>
                        </a:spcAft>
                      </a:pPr>
                      <a:endParaRPr lang="en-GB" sz="2000" dirty="0">
                        <a:latin typeface="Verdana"/>
                        <a:ea typeface="SimSun"/>
                        <a:cs typeface="Times New Roman"/>
                      </a:endParaRPr>
                    </a:p>
                  </a:txBody>
                  <a:tcPr marL="68580" marR="68580" marT="0" marB="0"/>
                </a:tc>
                <a:tc>
                  <a:txBody>
                    <a:bodyPr/>
                    <a:lstStyle/>
                    <a:p>
                      <a:pPr algn="ctr">
                        <a:lnSpc>
                          <a:spcPct val="150000"/>
                        </a:lnSpc>
                        <a:spcAft>
                          <a:spcPts val="0"/>
                        </a:spcAft>
                      </a:pPr>
                      <a:r>
                        <a:rPr lang="en-GB" sz="2000" i="1">
                          <a:latin typeface="Verdana"/>
                          <a:ea typeface="SimSun"/>
                          <a:cs typeface="Times New Roman"/>
                        </a:rPr>
                        <a:t>USA</a:t>
                      </a:r>
                      <a:endParaRPr lang="en-GB" sz="2000">
                        <a:latin typeface="Bookman Old Style"/>
                        <a:ea typeface="SimSun"/>
                        <a:cs typeface="Times New Roman"/>
                      </a:endParaRPr>
                    </a:p>
                  </a:txBody>
                  <a:tcPr marL="68580" marR="68580" marT="0" marB="0"/>
                </a:tc>
                <a:tc>
                  <a:txBody>
                    <a:bodyPr/>
                    <a:lstStyle/>
                    <a:p>
                      <a:pPr algn="ctr">
                        <a:lnSpc>
                          <a:spcPct val="150000"/>
                        </a:lnSpc>
                        <a:spcAft>
                          <a:spcPts val="0"/>
                        </a:spcAft>
                      </a:pPr>
                      <a:r>
                        <a:rPr lang="en-GB" sz="2000" i="1">
                          <a:latin typeface="Verdana"/>
                          <a:ea typeface="SimSun"/>
                          <a:cs typeface="Times New Roman"/>
                        </a:rPr>
                        <a:t>Europe</a:t>
                      </a:r>
                      <a:endParaRPr lang="en-GB" sz="2000">
                        <a:latin typeface="Bookman Old Style"/>
                        <a:ea typeface="SimSun"/>
                        <a:cs typeface="Times New Roman"/>
                      </a:endParaRPr>
                    </a:p>
                  </a:txBody>
                  <a:tcPr marL="68580" marR="68580" marT="0" marB="0"/>
                </a:tc>
                <a:tc>
                  <a:txBody>
                    <a:bodyPr/>
                    <a:lstStyle/>
                    <a:p>
                      <a:pPr algn="ctr">
                        <a:lnSpc>
                          <a:spcPct val="150000"/>
                        </a:lnSpc>
                        <a:spcAft>
                          <a:spcPts val="0"/>
                        </a:spcAft>
                      </a:pPr>
                      <a:r>
                        <a:rPr lang="en-GB" sz="2000" i="1">
                          <a:latin typeface="Verdana"/>
                          <a:ea typeface="SimSun"/>
                          <a:cs typeface="Times New Roman"/>
                        </a:rPr>
                        <a:t>Asia</a:t>
                      </a:r>
                      <a:endParaRPr lang="en-GB" sz="2000">
                        <a:latin typeface="Bookman Old Style"/>
                        <a:ea typeface="SimSun"/>
                        <a:cs typeface="Times New Roman"/>
                      </a:endParaRPr>
                    </a:p>
                  </a:txBody>
                  <a:tcPr marL="68580" marR="68580" marT="0" marB="0"/>
                </a:tc>
                <a:tc>
                  <a:txBody>
                    <a:bodyPr/>
                    <a:lstStyle/>
                    <a:p>
                      <a:pPr algn="ctr">
                        <a:lnSpc>
                          <a:spcPct val="150000"/>
                        </a:lnSpc>
                        <a:spcAft>
                          <a:spcPts val="0"/>
                        </a:spcAft>
                      </a:pPr>
                      <a:r>
                        <a:rPr lang="en-GB" sz="2000" i="1">
                          <a:latin typeface="Verdana"/>
                          <a:ea typeface="SimSun"/>
                          <a:cs typeface="Times New Roman"/>
                        </a:rPr>
                        <a:t>Africa</a:t>
                      </a:r>
                      <a:endParaRPr lang="en-GB" sz="2000">
                        <a:latin typeface="Bookman Old Style"/>
                        <a:ea typeface="SimSun"/>
                        <a:cs typeface="Times New Roman"/>
                      </a:endParaRPr>
                    </a:p>
                  </a:txBody>
                  <a:tcPr marL="68580" marR="68580" marT="0" marB="0"/>
                </a:tc>
                <a:tc>
                  <a:txBody>
                    <a:bodyPr/>
                    <a:lstStyle/>
                    <a:p>
                      <a:pPr algn="ctr">
                        <a:lnSpc>
                          <a:spcPct val="150000"/>
                        </a:lnSpc>
                        <a:spcAft>
                          <a:spcPts val="0"/>
                        </a:spcAft>
                      </a:pPr>
                      <a:r>
                        <a:rPr lang="en-GB" sz="2000" i="1">
                          <a:latin typeface="Verdana"/>
                          <a:ea typeface="SimSun"/>
                          <a:cs typeface="Times New Roman"/>
                        </a:rPr>
                        <a:t>World</a:t>
                      </a:r>
                      <a:endParaRPr lang="en-GB" sz="2000">
                        <a:latin typeface="Bookman Old Style"/>
                        <a:ea typeface="SimSun"/>
                        <a:cs typeface="Times New Roman"/>
                      </a:endParaRPr>
                    </a:p>
                  </a:txBody>
                  <a:tcPr marL="68580" marR="68580" marT="0" marB="0"/>
                </a:tc>
              </a:tr>
              <a:tr h="1135861">
                <a:tc>
                  <a:txBody>
                    <a:bodyPr/>
                    <a:lstStyle/>
                    <a:p>
                      <a:pPr>
                        <a:lnSpc>
                          <a:spcPct val="150000"/>
                        </a:lnSpc>
                        <a:spcAft>
                          <a:spcPts val="0"/>
                        </a:spcAft>
                      </a:pPr>
                      <a:r>
                        <a:rPr lang="en-GB" sz="2000">
                          <a:latin typeface="Verdana"/>
                          <a:ea typeface="SimSun"/>
                          <a:cs typeface="Times New Roman"/>
                        </a:rPr>
                        <a:t>Energy</a:t>
                      </a:r>
                      <a:endParaRPr lang="en-GB" sz="2000">
                        <a:latin typeface="Bookman Old Style"/>
                        <a:ea typeface="SimSun"/>
                        <a:cs typeface="Times New Roman"/>
                      </a:endParaRPr>
                    </a:p>
                  </a:txBody>
                  <a:tcPr marL="68580" marR="68580" marT="0" marB="0"/>
                </a:tc>
                <a:tc>
                  <a:txBody>
                    <a:bodyPr/>
                    <a:lstStyle/>
                    <a:p>
                      <a:pPr algn="ctr">
                        <a:lnSpc>
                          <a:spcPct val="150000"/>
                        </a:lnSpc>
                        <a:spcAft>
                          <a:spcPts val="0"/>
                        </a:spcAft>
                      </a:pPr>
                      <a:r>
                        <a:rPr lang="en-GB" sz="2000">
                          <a:latin typeface="Verdana"/>
                          <a:ea typeface="SimSun"/>
                          <a:cs typeface="Times New Roman"/>
                        </a:rPr>
                        <a:t>8520</a:t>
                      </a:r>
                      <a:endParaRPr lang="en-GB" sz="2000">
                        <a:latin typeface="Bookman Old Style"/>
                        <a:ea typeface="SimSun"/>
                        <a:cs typeface="Times New Roman"/>
                      </a:endParaRPr>
                    </a:p>
                  </a:txBody>
                  <a:tcPr marL="68580" marR="68580" marT="0" marB="0"/>
                </a:tc>
                <a:tc>
                  <a:txBody>
                    <a:bodyPr/>
                    <a:lstStyle/>
                    <a:p>
                      <a:pPr algn="ctr">
                        <a:lnSpc>
                          <a:spcPct val="150000"/>
                        </a:lnSpc>
                        <a:spcAft>
                          <a:spcPts val="0"/>
                        </a:spcAft>
                      </a:pPr>
                      <a:r>
                        <a:rPr lang="en-GB" sz="2000">
                          <a:latin typeface="Verdana"/>
                          <a:ea typeface="SimSun"/>
                          <a:cs typeface="Times New Roman"/>
                        </a:rPr>
                        <a:t>3546</a:t>
                      </a:r>
                      <a:endParaRPr lang="en-GB" sz="2000">
                        <a:latin typeface="Bookman Old Style"/>
                        <a:ea typeface="SimSun"/>
                        <a:cs typeface="Times New Roman"/>
                      </a:endParaRPr>
                    </a:p>
                  </a:txBody>
                  <a:tcPr marL="68580" marR="68580" marT="0" marB="0"/>
                </a:tc>
                <a:tc>
                  <a:txBody>
                    <a:bodyPr/>
                    <a:lstStyle/>
                    <a:p>
                      <a:pPr algn="ctr">
                        <a:lnSpc>
                          <a:spcPct val="150000"/>
                        </a:lnSpc>
                        <a:spcAft>
                          <a:spcPts val="0"/>
                        </a:spcAft>
                      </a:pPr>
                      <a:r>
                        <a:rPr lang="en-GB" sz="2000">
                          <a:latin typeface="Verdana"/>
                          <a:ea typeface="SimSun"/>
                          <a:cs typeface="Times New Roman"/>
                        </a:rPr>
                        <a:t>892</a:t>
                      </a:r>
                      <a:endParaRPr lang="en-GB" sz="2000">
                        <a:latin typeface="Bookman Old Style"/>
                        <a:ea typeface="SimSun"/>
                        <a:cs typeface="Times New Roman"/>
                      </a:endParaRPr>
                    </a:p>
                  </a:txBody>
                  <a:tcPr marL="68580" marR="68580" marT="0" marB="0"/>
                </a:tc>
                <a:tc>
                  <a:txBody>
                    <a:bodyPr/>
                    <a:lstStyle/>
                    <a:p>
                      <a:pPr algn="ctr">
                        <a:lnSpc>
                          <a:spcPct val="150000"/>
                        </a:lnSpc>
                        <a:spcAft>
                          <a:spcPts val="0"/>
                        </a:spcAft>
                      </a:pPr>
                      <a:r>
                        <a:rPr lang="en-GB" sz="2000">
                          <a:latin typeface="Verdana"/>
                          <a:ea typeface="SimSun"/>
                          <a:cs typeface="Times New Roman"/>
                        </a:rPr>
                        <a:t>580</a:t>
                      </a:r>
                      <a:endParaRPr lang="en-GB" sz="2000">
                        <a:latin typeface="Bookman Old Style"/>
                        <a:ea typeface="SimSun"/>
                        <a:cs typeface="Times New Roman"/>
                      </a:endParaRPr>
                    </a:p>
                  </a:txBody>
                  <a:tcPr marL="68580" marR="68580" marT="0" marB="0"/>
                </a:tc>
                <a:tc>
                  <a:txBody>
                    <a:bodyPr/>
                    <a:lstStyle/>
                    <a:p>
                      <a:pPr algn="ctr">
                        <a:lnSpc>
                          <a:spcPct val="150000"/>
                        </a:lnSpc>
                        <a:spcAft>
                          <a:spcPts val="0"/>
                        </a:spcAft>
                      </a:pPr>
                      <a:r>
                        <a:rPr lang="en-GB" sz="2000">
                          <a:latin typeface="Verdana"/>
                          <a:ea typeface="SimSun"/>
                          <a:cs typeface="Times New Roman"/>
                        </a:rPr>
                        <a:t>1640</a:t>
                      </a:r>
                      <a:endParaRPr lang="en-GB" sz="2000">
                        <a:latin typeface="Bookman Old Style"/>
                        <a:ea typeface="SimSun"/>
                        <a:cs typeface="Times New Roman"/>
                      </a:endParaRPr>
                    </a:p>
                  </a:txBody>
                  <a:tcPr marL="68580" marR="68580" marT="0" marB="0"/>
                </a:tc>
              </a:tr>
              <a:tr h="1135861">
                <a:tc>
                  <a:txBody>
                    <a:bodyPr/>
                    <a:lstStyle/>
                    <a:p>
                      <a:pPr>
                        <a:lnSpc>
                          <a:spcPct val="150000"/>
                        </a:lnSpc>
                        <a:spcAft>
                          <a:spcPts val="0"/>
                        </a:spcAft>
                      </a:pPr>
                      <a:r>
                        <a:rPr lang="en-GB" sz="2000">
                          <a:latin typeface="Verdana"/>
                          <a:ea typeface="SimSun"/>
                          <a:cs typeface="Times New Roman"/>
                        </a:rPr>
                        <a:t>CO</a:t>
                      </a:r>
                      <a:r>
                        <a:rPr lang="en-GB" sz="2000" baseline="-25000">
                          <a:latin typeface="Verdana"/>
                          <a:ea typeface="SimSun"/>
                          <a:cs typeface="Times New Roman"/>
                        </a:rPr>
                        <a:t>2</a:t>
                      </a:r>
                      <a:r>
                        <a:rPr lang="en-GB" sz="2000">
                          <a:latin typeface="Verdana"/>
                          <a:ea typeface="SimSun"/>
                          <a:cs typeface="Times New Roman"/>
                        </a:rPr>
                        <a:t> emissions</a:t>
                      </a:r>
                      <a:endParaRPr lang="en-GB" sz="2000">
                        <a:latin typeface="Bookman Old Style"/>
                        <a:ea typeface="SimSun"/>
                        <a:cs typeface="Times New Roman"/>
                      </a:endParaRPr>
                    </a:p>
                  </a:txBody>
                  <a:tcPr marL="68580" marR="68580" marT="0" marB="0"/>
                </a:tc>
                <a:tc>
                  <a:txBody>
                    <a:bodyPr/>
                    <a:lstStyle/>
                    <a:p>
                      <a:pPr algn="ctr">
                        <a:lnSpc>
                          <a:spcPct val="150000"/>
                        </a:lnSpc>
                        <a:spcAft>
                          <a:spcPts val="0"/>
                        </a:spcAft>
                      </a:pPr>
                      <a:r>
                        <a:rPr lang="en-GB" sz="2000">
                          <a:latin typeface="Verdana"/>
                          <a:ea typeface="SimSun"/>
                          <a:cs typeface="Times New Roman"/>
                        </a:rPr>
                        <a:t>20.3</a:t>
                      </a:r>
                      <a:endParaRPr lang="en-GB" sz="2000">
                        <a:latin typeface="Bookman Old Style"/>
                        <a:ea typeface="SimSun"/>
                        <a:cs typeface="Times New Roman"/>
                      </a:endParaRPr>
                    </a:p>
                  </a:txBody>
                  <a:tcPr marL="68580" marR="68580" marT="0" marB="0"/>
                </a:tc>
                <a:tc>
                  <a:txBody>
                    <a:bodyPr/>
                    <a:lstStyle/>
                    <a:p>
                      <a:pPr algn="ctr">
                        <a:lnSpc>
                          <a:spcPct val="150000"/>
                        </a:lnSpc>
                        <a:spcAft>
                          <a:spcPts val="0"/>
                        </a:spcAft>
                      </a:pPr>
                      <a:r>
                        <a:rPr lang="en-GB" sz="2000">
                          <a:latin typeface="Verdana"/>
                          <a:ea typeface="SimSun"/>
                          <a:cs typeface="Times New Roman"/>
                        </a:rPr>
                        <a:t>8–12</a:t>
                      </a:r>
                      <a:endParaRPr lang="en-GB" sz="2000">
                        <a:latin typeface="Bookman Old Style"/>
                        <a:ea typeface="SimSun"/>
                        <a:cs typeface="Times New Roman"/>
                      </a:endParaRPr>
                    </a:p>
                  </a:txBody>
                  <a:tcPr marL="68580" marR="68580" marT="0" marB="0"/>
                </a:tc>
                <a:tc>
                  <a:txBody>
                    <a:bodyPr/>
                    <a:lstStyle/>
                    <a:p>
                      <a:pPr algn="ctr">
                        <a:lnSpc>
                          <a:spcPct val="150000"/>
                        </a:lnSpc>
                        <a:spcAft>
                          <a:spcPts val="0"/>
                        </a:spcAft>
                      </a:pPr>
                      <a:r>
                        <a:rPr lang="en-GB" sz="2000">
                          <a:latin typeface="Verdana"/>
                          <a:ea typeface="SimSun"/>
                          <a:cs typeface="Times New Roman"/>
                        </a:rPr>
                        <a:t>&lt;1</a:t>
                      </a:r>
                      <a:endParaRPr lang="en-GB" sz="2000">
                        <a:latin typeface="Bookman Old Style"/>
                        <a:ea typeface="SimSun"/>
                        <a:cs typeface="Times New Roman"/>
                      </a:endParaRPr>
                    </a:p>
                  </a:txBody>
                  <a:tcPr marL="68580" marR="68580" marT="0" marB="0"/>
                </a:tc>
                <a:tc>
                  <a:txBody>
                    <a:bodyPr/>
                    <a:lstStyle/>
                    <a:p>
                      <a:pPr algn="ctr">
                        <a:lnSpc>
                          <a:spcPct val="150000"/>
                        </a:lnSpc>
                        <a:spcAft>
                          <a:spcPts val="0"/>
                        </a:spcAft>
                      </a:pPr>
                      <a:r>
                        <a:rPr lang="en-GB" sz="2000">
                          <a:latin typeface="Verdana"/>
                          <a:ea typeface="SimSun"/>
                          <a:cs typeface="Times New Roman"/>
                        </a:rPr>
                        <a:t>&lt;1</a:t>
                      </a:r>
                      <a:endParaRPr lang="en-GB" sz="2000">
                        <a:latin typeface="Bookman Old Style"/>
                        <a:ea typeface="SimSun"/>
                        <a:cs typeface="Times New Roman"/>
                      </a:endParaRPr>
                    </a:p>
                  </a:txBody>
                  <a:tcPr marL="68580" marR="68580" marT="0" marB="0"/>
                </a:tc>
                <a:tc>
                  <a:txBody>
                    <a:bodyPr/>
                    <a:lstStyle/>
                    <a:p>
                      <a:pPr algn="ctr">
                        <a:lnSpc>
                          <a:spcPct val="150000"/>
                        </a:lnSpc>
                        <a:spcAft>
                          <a:spcPts val="0"/>
                        </a:spcAft>
                      </a:pPr>
                      <a:r>
                        <a:rPr lang="en-GB" sz="2000">
                          <a:latin typeface="Verdana"/>
                          <a:ea typeface="SimSun"/>
                          <a:cs typeface="Times New Roman"/>
                        </a:rPr>
                        <a:t>3.85</a:t>
                      </a:r>
                      <a:endParaRPr lang="en-GB" sz="2000">
                        <a:latin typeface="Bookman Old Style"/>
                        <a:ea typeface="SimSun"/>
                        <a:cs typeface="Times New Roman"/>
                      </a:endParaRPr>
                    </a:p>
                  </a:txBody>
                  <a:tcPr marL="68580" marR="68580" marT="0" marB="0"/>
                </a:tc>
              </a:tr>
              <a:tr h="1135861">
                <a:tc>
                  <a:txBody>
                    <a:bodyPr/>
                    <a:lstStyle/>
                    <a:p>
                      <a:pPr>
                        <a:lnSpc>
                          <a:spcPct val="150000"/>
                        </a:lnSpc>
                        <a:spcAft>
                          <a:spcPts val="0"/>
                        </a:spcAft>
                      </a:pPr>
                      <a:r>
                        <a:rPr lang="en-GB" sz="2000">
                          <a:latin typeface="Verdana"/>
                          <a:ea typeface="SimSun"/>
                          <a:cs typeface="Times New Roman"/>
                        </a:rPr>
                        <a:t>Daily water</a:t>
                      </a:r>
                      <a:endParaRPr lang="en-GB" sz="2000">
                        <a:latin typeface="Bookman Old Style"/>
                        <a:ea typeface="SimSun"/>
                        <a:cs typeface="Times New Roman"/>
                      </a:endParaRPr>
                    </a:p>
                  </a:txBody>
                  <a:tcPr marL="68580" marR="68580" marT="0" marB="0"/>
                </a:tc>
                <a:tc>
                  <a:txBody>
                    <a:bodyPr/>
                    <a:lstStyle/>
                    <a:p>
                      <a:pPr algn="ctr">
                        <a:lnSpc>
                          <a:spcPct val="150000"/>
                        </a:lnSpc>
                        <a:spcAft>
                          <a:spcPts val="0"/>
                        </a:spcAft>
                      </a:pPr>
                      <a:r>
                        <a:rPr lang="en-GB" sz="2000">
                          <a:latin typeface="Verdana"/>
                          <a:ea typeface="SimSun"/>
                          <a:cs typeface="Times New Roman"/>
                        </a:rPr>
                        <a:t>430</a:t>
                      </a:r>
                      <a:endParaRPr lang="en-GB" sz="2000">
                        <a:latin typeface="Bookman Old Style"/>
                        <a:ea typeface="SimSun"/>
                        <a:cs typeface="Times New Roman"/>
                      </a:endParaRPr>
                    </a:p>
                  </a:txBody>
                  <a:tcPr marL="68580" marR="68580" marT="0" marB="0"/>
                </a:tc>
                <a:tc>
                  <a:txBody>
                    <a:bodyPr/>
                    <a:lstStyle/>
                    <a:p>
                      <a:pPr algn="ctr">
                        <a:lnSpc>
                          <a:spcPct val="150000"/>
                        </a:lnSpc>
                        <a:spcAft>
                          <a:spcPts val="0"/>
                        </a:spcAft>
                      </a:pPr>
                      <a:r>
                        <a:rPr lang="en-GB" sz="2000">
                          <a:latin typeface="Verdana"/>
                          <a:ea typeface="SimSun"/>
                          <a:cs typeface="Times New Roman"/>
                        </a:rPr>
                        <a:t>159</a:t>
                      </a:r>
                      <a:endParaRPr lang="en-GB" sz="2000">
                        <a:latin typeface="Bookman Old Style"/>
                        <a:ea typeface="SimSun"/>
                        <a:cs typeface="Times New Roman"/>
                      </a:endParaRPr>
                    </a:p>
                  </a:txBody>
                  <a:tcPr marL="68580" marR="68580" marT="0" marB="0"/>
                </a:tc>
                <a:tc>
                  <a:txBody>
                    <a:bodyPr/>
                    <a:lstStyle/>
                    <a:p>
                      <a:pPr algn="ctr">
                        <a:lnSpc>
                          <a:spcPct val="150000"/>
                        </a:lnSpc>
                        <a:spcAft>
                          <a:spcPts val="0"/>
                        </a:spcAft>
                      </a:pPr>
                      <a:r>
                        <a:rPr lang="en-GB" sz="2000">
                          <a:latin typeface="Verdana"/>
                          <a:ea typeface="SimSun"/>
                          <a:cs typeface="Times New Roman"/>
                        </a:rPr>
                        <a:t>172</a:t>
                      </a:r>
                      <a:endParaRPr lang="en-GB" sz="2000">
                        <a:latin typeface="Bookman Old Style"/>
                        <a:ea typeface="SimSun"/>
                        <a:cs typeface="Times New Roman"/>
                      </a:endParaRPr>
                    </a:p>
                  </a:txBody>
                  <a:tcPr marL="68580" marR="68580" marT="0" marB="0"/>
                </a:tc>
                <a:tc>
                  <a:txBody>
                    <a:bodyPr/>
                    <a:lstStyle/>
                    <a:p>
                      <a:pPr algn="ctr">
                        <a:lnSpc>
                          <a:spcPct val="150000"/>
                        </a:lnSpc>
                        <a:spcAft>
                          <a:spcPts val="0"/>
                        </a:spcAft>
                      </a:pPr>
                      <a:r>
                        <a:rPr lang="en-GB" sz="2000">
                          <a:latin typeface="Verdana"/>
                          <a:ea typeface="SimSun"/>
                          <a:cs typeface="Times New Roman"/>
                        </a:rPr>
                        <a:t>47</a:t>
                      </a:r>
                      <a:endParaRPr lang="en-GB" sz="2000">
                        <a:latin typeface="Bookman Old Style"/>
                        <a:ea typeface="SimSun"/>
                        <a:cs typeface="Times New Roman"/>
                      </a:endParaRPr>
                    </a:p>
                  </a:txBody>
                  <a:tcPr marL="68580" marR="68580" marT="0" marB="0"/>
                </a:tc>
                <a:tc>
                  <a:txBody>
                    <a:bodyPr/>
                    <a:lstStyle/>
                    <a:p>
                      <a:pPr algn="ctr">
                        <a:lnSpc>
                          <a:spcPct val="150000"/>
                        </a:lnSpc>
                        <a:spcAft>
                          <a:spcPts val="0"/>
                        </a:spcAft>
                      </a:pPr>
                      <a:r>
                        <a:rPr lang="en-GB" sz="2000" dirty="0">
                          <a:latin typeface="Verdana"/>
                          <a:ea typeface="SimSun"/>
                          <a:cs typeface="Times New Roman"/>
                        </a:rPr>
                        <a:t>173</a:t>
                      </a:r>
                      <a:endParaRPr lang="en-GB" sz="2000" dirty="0">
                        <a:latin typeface="Bookman Old Style"/>
                        <a:ea typeface="SimSu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3015" name="Picture 7" descr="ChampGlass"/>
          <p:cNvPicPr>
            <a:picLocks noGrp="1" noChangeAspect="1" noChangeArrowheads="1"/>
          </p:cNvPicPr>
          <p:nvPr>
            <p:ph/>
          </p:nvPr>
        </p:nvPicPr>
        <p:blipFill>
          <a:blip r:embed="rId2" cstate="print"/>
          <a:srcRect/>
          <a:stretch>
            <a:fillRect/>
          </a:stretch>
        </p:blipFill>
        <p:spPr>
          <a:xfrm>
            <a:off x="2430463" y="292100"/>
            <a:ext cx="4281487" cy="5727700"/>
          </a:xfrm>
          <a:noFill/>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659</Words>
  <Application>Microsoft Office PowerPoint</Application>
  <PresentationFormat>On-screen Show (4:3)</PresentationFormat>
  <Paragraphs>81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Widening the Circle</vt:lpstr>
      <vt:lpstr>Slide 2</vt:lpstr>
      <vt:lpstr>‘Economics for people and the planet’</vt:lpstr>
      <vt:lpstr>Half the sky – the largest ‘minority’</vt:lpstr>
      <vt:lpstr>Mary Mellor, ‘Challenging Economic Boundaries: Ecofeminist Political Economy’, 2006.</vt:lpstr>
      <vt:lpstr>The icing on the cake?</vt:lpstr>
      <vt:lpstr>The majority world</vt:lpstr>
      <vt:lpstr>Who is causing the crisis</vt:lpstr>
      <vt:lpstr>Slide 9</vt:lpstr>
      <vt:lpstr>Indigenous perspective</vt:lpstr>
      <vt:lpstr>Learning from the South</vt:lpstr>
      <vt:lpstr>Learning from the Ancestors</vt:lpstr>
      <vt:lpstr>Guerrilla gardening?</vt:lpstr>
      <vt:lpstr>Other species</vt:lpstr>
      <vt:lpstr>Buddhist economics</vt:lpstr>
      <vt:lpstr>Future generations</vt:lpstr>
      <vt:lpstr>Discounting the future</vt:lpstr>
      <vt:lpstr>Techniques of discounting</vt:lpstr>
      <vt:lpstr>Consequences for future generations?</vt:lpstr>
      <vt:lpstr>What is in it for ‘us’; who are ‘we’?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Widening the Circle</dc:title>
  <dc:creator>Molly Scott Cato</dc:creator>
  <cp:lastModifiedBy>Molly Scott Cato</cp:lastModifiedBy>
  <cp:revision>10</cp:revision>
  <dcterms:created xsi:type="dcterms:W3CDTF">2009-10-16T13:04:34Z</dcterms:created>
  <dcterms:modified xsi:type="dcterms:W3CDTF">2009-10-20T11:56:36Z</dcterms:modified>
</cp:coreProperties>
</file>