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68" r:id="rId6"/>
    <p:sldId id="259" r:id="rId7"/>
    <p:sldId id="261" r:id="rId8"/>
    <p:sldId id="262" r:id="rId9"/>
    <p:sldId id="263" r:id="rId10"/>
    <p:sldId id="260" r:id="rId11"/>
    <p:sldId id="264" r:id="rId12"/>
    <p:sldId id="265" r:id="rId13"/>
    <p:sldId id="266"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6DC3F5-D6A7-4B16-A293-4AA43095F88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D07A78-CCD0-4CA3-9211-8F3E329F6A97}" type="datetimeFigureOut">
              <a:rPr lang="en-GB" smtClean="0"/>
              <a:pPr/>
              <a:t>21/09/2010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6DC3F5-D6A7-4B16-A293-4AA43095F88C}"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D07A78-CCD0-4CA3-9211-8F3E329F6A97}" type="datetimeFigureOut">
              <a:rPr lang="en-GB" smtClean="0"/>
              <a:pPr/>
              <a:t>21/09/2010</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6DC3F5-D6A7-4B16-A293-4AA43095F88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 and Economy</a:t>
            </a:r>
            <a:endParaRPr lang="en-GB" dirty="0"/>
          </a:p>
        </p:txBody>
      </p:sp>
      <p:sp>
        <p:nvSpPr>
          <p:cNvPr id="3" name="Subtitle 2"/>
          <p:cNvSpPr>
            <a:spLocks noGrp="1"/>
          </p:cNvSpPr>
          <p:nvPr>
            <p:ph type="subTitle" idx="1"/>
          </p:nvPr>
        </p:nvSpPr>
        <p:spPr/>
        <p:txBody>
          <a:bodyPr>
            <a:normAutofit/>
          </a:bodyPr>
          <a:lstStyle/>
          <a:p>
            <a:r>
              <a:rPr lang="en-GB" sz="3200" dirty="0" smtClean="0"/>
              <a:t>Is the tension inevitable?</a:t>
            </a:r>
            <a:endParaRPr lang="en-GB"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 back when . . .</a:t>
            </a:r>
            <a:endParaRPr lang="en-GB" dirty="0"/>
          </a:p>
        </p:txBody>
      </p:sp>
      <p:sp>
        <p:nvSpPr>
          <p:cNvPr id="3" name="Content Placeholder 2"/>
          <p:cNvSpPr>
            <a:spLocks noGrp="1"/>
          </p:cNvSpPr>
          <p:nvPr>
            <p:ph sz="half" idx="1"/>
          </p:nvPr>
        </p:nvSpPr>
        <p:spPr>
          <a:xfrm>
            <a:off x="514352" y="530352"/>
            <a:ext cx="3931920" cy="4914872"/>
          </a:xfrm>
        </p:spPr>
        <p:txBody>
          <a:bodyPr>
            <a:normAutofit fontScale="92500" lnSpcReduction="20000"/>
          </a:bodyPr>
          <a:lstStyle/>
          <a:p>
            <a:r>
              <a:rPr lang="en-US" dirty="0" smtClean="0"/>
              <a:t>‘The </a:t>
            </a:r>
            <a:r>
              <a:rPr lang="en-US" dirty="0" err="1" smtClean="0"/>
              <a:t>physiocrats</a:t>
            </a:r>
            <a:r>
              <a:rPr lang="en-US" dirty="0" smtClean="0"/>
              <a:t> of mid-eighteenth-century France—the first economic theorists—tried to explain economics in accordance with natural law and saw agriculture and Mother Earth as the source of all net value.’ (Daly and Townsend, 1993: 13).</a:t>
            </a:r>
          </a:p>
          <a:p>
            <a:r>
              <a:rPr lang="en-US" dirty="0" smtClean="0"/>
              <a:t>Minimal political interference </a:t>
            </a:r>
            <a:endParaRPr lang="en-GB"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076056" y="692696"/>
            <a:ext cx="3240360" cy="47189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Physiocrats</a:t>
            </a:r>
            <a:r>
              <a:rPr lang="en-GB" dirty="0" smtClean="0"/>
              <a:t> vs. Mercantilists</a:t>
            </a:r>
            <a:endParaRPr lang="en-GB" dirty="0"/>
          </a:p>
        </p:txBody>
      </p:sp>
      <p:sp>
        <p:nvSpPr>
          <p:cNvPr id="3" name="Content Placeholder 2"/>
          <p:cNvSpPr>
            <a:spLocks noGrp="1"/>
          </p:cNvSpPr>
          <p:nvPr>
            <p:ph idx="1"/>
          </p:nvPr>
        </p:nvSpPr>
        <p:spPr>
          <a:xfrm>
            <a:off x="502920" y="530352"/>
            <a:ext cx="8183880" cy="4842864"/>
          </a:xfrm>
        </p:spPr>
        <p:txBody>
          <a:bodyPr>
            <a:normAutofit fontScale="92500" lnSpcReduction="10000"/>
          </a:bodyPr>
          <a:lstStyle/>
          <a:p>
            <a:r>
              <a:rPr lang="en-US" dirty="0" smtClean="0"/>
              <a:t>The mercantilists argued for a market regulated so as to ensure the most efficient and rapid production of manufactured goods, which could then be traded</a:t>
            </a:r>
          </a:p>
          <a:p>
            <a:r>
              <a:rPr lang="en-US" dirty="0" smtClean="0"/>
              <a:t>They began to equate wealth with money, as opposed to the </a:t>
            </a:r>
            <a:r>
              <a:rPr lang="en-US" dirty="0" err="1" smtClean="0"/>
              <a:t>physiocratic</a:t>
            </a:r>
            <a:r>
              <a:rPr lang="en-US" dirty="0" smtClean="0"/>
              <a:t> view that all wealth came from the land</a:t>
            </a:r>
          </a:p>
          <a:p>
            <a:r>
              <a:rPr lang="en-US" dirty="0" smtClean="0"/>
              <a:t>The state should accumulate reserves of precious metals</a:t>
            </a:r>
          </a:p>
          <a:p>
            <a:r>
              <a:rPr lang="en-US" dirty="0" smtClean="0"/>
              <a:t>The role of the state was to protect domestic production and trade through the use of tariffs and subsidies.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‘marginalisation’ of land</a:t>
            </a:r>
            <a:endParaRPr lang="en-GB" dirty="0"/>
          </a:p>
        </p:txBody>
      </p:sp>
      <p:sp>
        <p:nvSpPr>
          <p:cNvPr id="3" name="Content Placeholder 2"/>
          <p:cNvSpPr>
            <a:spLocks noGrp="1"/>
          </p:cNvSpPr>
          <p:nvPr>
            <p:ph sz="half" idx="1"/>
          </p:nvPr>
        </p:nvSpPr>
        <p:spPr>
          <a:xfrm>
            <a:off x="4067944" y="548680"/>
            <a:ext cx="4507984" cy="4896544"/>
          </a:xfrm>
        </p:spPr>
        <p:txBody>
          <a:bodyPr>
            <a:normAutofit fontScale="85000" lnSpcReduction="10000"/>
          </a:bodyPr>
          <a:lstStyle/>
          <a:p>
            <a:r>
              <a:rPr lang="en-US" dirty="0" smtClean="0"/>
              <a:t>At this stage ‘the land’, which we might see as at least partly analogous to ‘the environment’ slips from the central place in thinking about the economy that it had always held</a:t>
            </a:r>
          </a:p>
          <a:p>
            <a:r>
              <a:rPr lang="en-US" dirty="0" smtClean="0"/>
              <a:t>This loss of focus on the environment as the true source of wealth may help to explain the uncomfortable relationship that has developed between the economy and the environment.</a:t>
            </a:r>
            <a:endParaRPr lang="en-GB"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611560" y="836712"/>
            <a:ext cx="3116396" cy="417951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Classical political economy</a:t>
            </a:r>
            <a:endParaRPr lang="en-GB" dirty="0"/>
          </a:p>
        </p:txBody>
      </p:sp>
      <p:sp>
        <p:nvSpPr>
          <p:cNvPr id="3" name="Content Placeholder 2"/>
          <p:cNvSpPr>
            <a:spLocks noGrp="1"/>
          </p:cNvSpPr>
          <p:nvPr>
            <p:ph sz="half" idx="1"/>
          </p:nvPr>
        </p:nvSpPr>
        <p:spPr>
          <a:xfrm>
            <a:off x="514352" y="530352"/>
            <a:ext cx="3931920" cy="4986880"/>
          </a:xfrm>
        </p:spPr>
        <p:txBody>
          <a:bodyPr>
            <a:normAutofit/>
          </a:bodyPr>
          <a:lstStyle/>
          <a:p>
            <a:r>
              <a:rPr lang="en-US" dirty="0" smtClean="0"/>
              <a:t>Adam Smith, David Ricardo and John Stuart Mill</a:t>
            </a:r>
          </a:p>
          <a:p>
            <a:r>
              <a:rPr lang="en-US" dirty="0" err="1" smtClean="0"/>
              <a:t>Foregrounded</a:t>
            </a:r>
            <a:r>
              <a:rPr lang="en-US" dirty="0" smtClean="0"/>
              <a:t> the role of labour</a:t>
            </a:r>
          </a:p>
          <a:p>
            <a:r>
              <a:rPr lang="en-US" dirty="0" smtClean="0"/>
              <a:t>Adam Smith: pin-making and the division of labour</a:t>
            </a:r>
          </a:p>
          <a:p>
            <a:r>
              <a:rPr lang="en-US" dirty="0" smtClean="0"/>
              <a:t>Skill, innovation and productivity are the sources of wealth</a:t>
            </a:r>
            <a:endParaRPr lang="en-GB"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004048" y="671557"/>
            <a:ext cx="3096344" cy="46108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is the environment?</a:t>
            </a:r>
            <a:endParaRPr lang="en-GB" dirty="0"/>
          </a:p>
        </p:txBody>
      </p:sp>
      <p:pic>
        <p:nvPicPr>
          <p:cNvPr id="4" name="Content Placeholder 3" descr="F3_1_three_circles.bmp"/>
          <p:cNvPicPr>
            <a:picLocks noGrp="1" noChangeAspect="1"/>
          </p:cNvPicPr>
          <p:nvPr>
            <p:ph idx="1"/>
          </p:nvPr>
        </p:nvPicPr>
        <p:blipFill>
          <a:blip r:embed="rId2" cstate="print"/>
          <a:stretch>
            <a:fillRect/>
          </a:stretch>
        </p:blipFill>
        <p:spPr>
          <a:xfrm>
            <a:off x="503238" y="575996"/>
            <a:ext cx="8183562" cy="409628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Placing the Schools</a:t>
            </a:r>
            <a:endParaRPr lang="en-GB" dirty="0"/>
          </a:p>
        </p:txBody>
      </p:sp>
      <p:sp>
        <p:nvSpPr>
          <p:cNvPr id="3" name="Content Placeholder 2"/>
          <p:cNvSpPr>
            <a:spLocks noGrp="1"/>
          </p:cNvSpPr>
          <p:nvPr>
            <p:ph idx="1"/>
          </p:nvPr>
        </p:nvSpPr>
        <p:spPr>
          <a:xfrm>
            <a:off x="502920" y="530352"/>
            <a:ext cx="8183880" cy="4842864"/>
          </a:xfrm>
        </p:spPr>
        <p:txBody>
          <a:bodyPr>
            <a:normAutofit fontScale="85000" lnSpcReduction="20000"/>
          </a:bodyPr>
          <a:lstStyle/>
          <a:p>
            <a:r>
              <a:rPr lang="en-US" dirty="0" smtClean="0"/>
              <a:t>‘Sustainable development’: three circles as interrelated, but separate, so that there are some parts of the economy that have nothing to do with society or the environment. Neoclassical economists focus predominantly on the right-hand circle</a:t>
            </a:r>
            <a:endParaRPr lang="en-GB" dirty="0" smtClean="0"/>
          </a:p>
          <a:p>
            <a:r>
              <a:rPr lang="en-US" dirty="0" smtClean="0"/>
              <a:t>Environmental economists put more emphasis on the environmental circle</a:t>
            </a:r>
            <a:endParaRPr lang="en-GB" dirty="0" smtClean="0"/>
          </a:p>
          <a:p>
            <a:r>
              <a:rPr lang="en-GB" dirty="0" smtClean="0"/>
              <a:t>Ecological economists: focus on the left-hand circle</a:t>
            </a:r>
          </a:p>
          <a:p>
            <a:r>
              <a:rPr lang="en-GB" dirty="0" smtClean="0"/>
              <a:t>Green economists see the three circles as interrelated (as on the right)</a:t>
            </a:r>
          </a:p>
          <a:p>
            <a:r>
              <a:rPr lang="en-GB" dirty="0" smtClean="0"/>
              <a:t>Anti-capitalist economists focus on the upper and left-hand circles</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mean by the ‘environment’?</a:t>
            </a:r>
            <a:endParaRPr lang="en-GB" dirty="0"/>
          </a:p>
        </p:txBody>
      </p:sp>
      <p:sp>
        <p:nvSpPr>
          <p:cNvPr id="3" name="Content Placeholder 2"/>
          <p:cNvSpPr>
            <a:spLocks noGrp="1"/>
          </p:cNvSpPr>
          <p:nvPr>
            <p:ph idx="1"/>
          </p:nvPr>
        </p:nvSpPr>
        <p:spPr/>
        <p:txBody>
          <a:bodyPr>
            <a:normAutofit/>
          </a:bodyPr>
          <a:lstStyle/>
          <a:p>
            <a:r>
              <a:rPr lang="en-US" dirty="0" smtClean="0"/>
              <a:t>The </a:t>
            </a:r>
            <a:r>
              <a:rPr lang="en-US" dirty="0"/>
              <a:t>source of all the resources that are used in the production of goods that are sold in the marketplace or that we use to support our </a:t>
            </a:r>
            <a:r>
              <a:rPr lang="en-US" dirty="0" smtClean="0"/>
              <a:t>lifestyles</a:t>
            </a:r>
          </a:p>
          <a:p>
            <a:r>
              <a:rPr lang="en-US" dirty="0" smtClean="0"/>
              <a:t>Is it distinct from ‘land’?</a:t>
            </a:r>
          </a:p>
          <a:p>
            <a:r>
              <a:rPr lang="en-US" dirty="0" smtClean="0"/>
              <a:t>How do we feel about the ‘exploitation</a:t>
            </a:r>
            <a:r>
              <a:rPr lang="en-US" dirty="0"/>
              <a:t>’ of </a:t>
            </a:r>
            <a:r>
              <a:rPr lang="en-US" dirty="0" smtClean="0"/>
              <a:t>resources?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Environmental stresses interrelate</a:t>
            </a:r>
            <a:endParaRPr lang="en-GB" dirty="0"/>
          </a:p>
        </p:txBody>
      </p:sp>
      <p:sp>
        <p:nvSpPr>
          <p:cNvPr id="3" name="Content Placeholder 2"/>
          <p:cNvSpPr>
            <a:spLocks noGrp="1"/>
          </p:cNvSpPr>
          <p:nvPr>
            <p:ph sz="half" idx="1"/>
          </p:nvPr>
        </p:nvSpPr>
        <p:spPr>
          <a:xfrm>
            <a:off x="514352" y="3861048"/>
            <a:ext cx="8234112" cy="1584176"/>
          </a:xfrm>
        </p:spPr>
        <p:txBody>
          <a:bodyPr>
            <a:normAutofit fontScale="85000" lnSpcReduction="20000"/>
          </a:bodyPr>
          <a:lstStyle/>
          <a:p>
            <a:r>
              <a:rPr lang="en-US" dirty="0" smtClean="0"/>
              <a:t>Hundreds </a:t>
            </a:r>
            <a:r>
              <a:rPr lang="en-US" dirty="0"/>
              <a:t>of thousands of subsistence </a:t>
            </a:r>
            <a:r>
              <a:rPr lang="en-US" dirty="0" smtClean="0"/>
              <a:t>farmers </a:t>
            </a:r>
            <a:r>
              <a:rPr lang="en-US" dirty="0"/>
              <a:t>are </a:t>
            </a:r>
            <a:r>
              <a:rPr lang="en-US" dirty="0" smtClean="0"/>
              <a:t>drawn </a:t>
            </a:r>
            <a:r>
              <a:rPr lang="en-US" dirty="0"/>
              <a:t>into an economic </a:t>
            </a:r>
            <a:r>
              <a:rPr lang="en-US" dirty="0" smtClean="0"/>
              <a:t>system </a:t>
            </a:r>
            <a:r>
              <a:rPr lang="en-US" dirty="0"/>
              <a:t>that itself relies on fossil fuels where their previous existence did </a:t>
            </a:r>
            <a:r>
              <a:rPr lang="en-US" dirty="0" smtClean="0"/>
              <a:t>not.</a:t>
            </a:r>
          </a:p>
          <a:p>
            <a:r>
              <a:rPr lang="en-US" dirty="0" smtClean="0"/>
              <a:t>Dam </a:t>
            </a:r>
            <a:r>
              <a:rPr lang="en-US" dirty="0"/>
              <a:t>projects </a:t>
            </a:r>
            <a:r>
              <a:rPr lang="en-US" dirty="0" smtClean="0"/>
              <a:t>disturb </a:t>
            </a:r>
            <a:r>
              <a:rPr lang="en-US" dirty="0"/>
              <a:t>the local ecosystem, causing species loss and loss of </a:t>
            </a:r>
            <a:r>
              <a:rPr lang="en-US" dirty="0" smtClean="0"/>
              <a:t>topsoil</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995936" y="620687"/>
            <a:ext cx="4722738" cy="3204011"/>
          </a:xfrm>
          <a:prstGeom prst="rect">
            <a:avLst/>
          </a:prstGeom>
          <a:noFill/>
          <a:ln w="9525">
            <a:noFill/>
            <a:miter lim="800000"/>
            <a:headEnd/>
            <a:tailEnd/>
          </a:ln>
        </p:spPr>
      </p:pic>
      <p:sp>
        <p:nvSpPr>
          <p:cNvPr id="6" name="Content Placeholder 2"/>
          <p:cNvSpPr txBox="1">
            <a:spLocks/>
          </p:cNvSpPr>
          <p:nvPr/>
        </p:nvSpPr>
        <p:spPr>
          <a:xfrm>
            <a:off x="539552" y="548680"/>
            <a:ext cx="3240360" cy="3312368"/>
          </a:xfrm>
          <a:prstGeom prst="rect">
            <a:avLst/>
          </a:prstGeom>
        </p:spPr>
        <p:txBody>
          <a:bodyPr vert="horz" lIns="182880" tIns="91440">
            <a:normAutofit fontScale="85000" lnSpcReduction="20000"/>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China builds new power stations to facilitate production</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To offset CO2 China builds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vasts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hydroelectric dams (using energy and producing CO</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via the production of concrete)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in systems</a:t>
            </a:r>
            <a:endParaRPr lang="en-GB"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29385" y="530225"/>
            <a:ext cx="7131268" cy="4187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80975" y="1219200"/>
            <a:ext cx="8782050" cy="4419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Rethinking economics concepts</a:t>
            </a:r>
            <a:endParaRPr lang="en-GB" dirty="0"/>
          </a:p>
        </p:txBody>
      </p:sp>
      <p:sp>
        <p:nvSpPr>
          <p:cNvPr id="3" name="Content Placeholder 2"/>
          <p:cNvSpPr>
            <a:spLocks noGrp="1"/>
          </p:cNvSpPr>
          <p:nvPr>
            <p:ph idx="1"/>
          </p:nvPr>
        </p:nvSpPr>
        <p:spPr/>
        <p:txBody>
          <a:bodyPr/>
          <a:lstStyle/>
          <a:p>
            <a:r>
              <a:rPr lang="en-GB" dirty="0" smtClean="0"/>
              <a:t>Efficiency: energy or financial efficiency?</a:t>
            </a:r>
          </a:p>
          <a:p>
            <a:r>
              <a:rPr lang="en-GB" dirty="0" smtClean="0"/>
              <a:t>Optimality: who do we consider in the allocation?</a:t>
            </a:r>
          </a:p>
          <a:p>
            <a:r>
              <a:rPr lang="en-GB" dirty="0" smtClean="0"/>
              <a:t>Sustainability</a:t>
            </a:r>
          </a:p>
          <a:p>
            <a:pPr lvl="1"/>
            <a:r>
              <a:rPr lang="en-GB" dirty="0" err="1" smtClean="0"/>
              <a:t>Brundtland</a:t>
            </a:r>
            <a:r>
              <a:rPr lang="en-GB" dirty="0" smtClean="0"/>
              <a:t> definition?</a:t>
            </a:r>
          </a:p>
          <a:p>
            <a:pPr lvl="1"/>
            <a:r>
              <a:rPr lang="en-GB" dirty="0" smtClean="0"/>
              <a:t>Strong sustainability (no substitution for natural capital) vs. weak sustainability (substitution is possible)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the schools</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US" dirty="0" smtClean="0"/>
              <a:t>Neoclassical economics: no </a:t>
            </a:r>
            <a:r>
              <a:rPr lang="en-US" dirty="0"/>
              <a:t>particular need to address the environment as a special issue, since the market will naturally resolve all problems, including environmental </a:t>
            </a:r>
            <a:r>
              <a:rPr lang="en-US" dirty="0" smtClean="0"/>
              <a:t>problems</a:t>
            </a:r>
          </a:p>
          <a:p>
            <a:r>
              <a:rPr lang="en-US" dirty="0" smtClean="0"/>
              <a:t>Environmental economists: environment </a:t>
            </a:r>
            <a:r>
              <a:rPr lang="en-US" dirty="0"/>
              <a:t>as a source of special concern in their work, but </a:t>
            </a:r>
            <a:r>
              <a:rPr lang="en-US" dirty="0" smtClean="0"/>
              <a:t>use </a:t>
            </a:r>
            <a:r>
              <a:rPr lang="en-US" dirty="0"/>
              <a:t>the methods and tools of neoclassical </a:t>
            </a:r>
            <a:r>
              <a:rPr lang="en-US" dirty="0" smtClean="0"/>
              <a:t>economics</a:t>
            </a:r>
          </a:p>
          <a:p>
            <a:r>
              <a:rPr lang="en-US" dirty="0" smtClean="0"/>
              <a:t>Ecological economists: </a:t>
            </a:r>
            <a:r>
              <a:rPr lang="en-US" dirty="0"/>
              <a:t>attempt to unite the understandings of ecology and of </a:t>
            </a:r>
            <a:r>
              <a:rPr lang="en-US" dirty="0" smtClean="0"/>
              <a:t>economics</a:t>
            </a:r>
          </a:p>
          <a:p>
            <a:r>
              <a:rPr lang="en-US" dirty="0" smtClean="0"/>
              <a:t>Green and </a:t>
            </a:r>
            <a:r>
              <a:rPr lang="en-US" dirty="0" err="1" smtClean="0"/>
              <a:t>ecosocialist</a:t>
            </a:r>
            <a:r>
              <a:rPr lang="en-US" dirty="0" smtClean="0"/>
              <a:t>: the problem is structural and related to the way capitalism functions as a system</a:t>
            </a:r>
            <a:endParaRPr lang="en-US" dirty="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85548" y="610446"/>
            <a:ext cx="8562916" cy="548634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a:buNone/>
            </a:pPr>
            <a:r>
              <a:rPr lang="en-US" dirty="0" smtClean="0"/>
              <a:t>	Environmental </a:t>
            </a:r>
            <a:r>
              <a:rPr lang="en-US" dirty="0"/>
              <a:t>economics aims to achieve sustainability by the indirect means of financial instruments such as taxes and subsidies. Ecological economics, by contrast, places economics within the systemic context of ecology. It therefore questions the possibility of ensuring sustainability solely by means of internalizing environmental costs into the market mechanism.  . . . Of course this ‘ecological’ approach can be combined with the policy instruments of environmental economics . . . Authors in the green paradigm tend to take this pragmatic approach to the question of the suitability of different forms of intervention in the market. (Greenwood, 2007: 78).</a:t>
            </a:r>
            <a:endParaRPr lang="en-GB" dirty="0"/>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TotalTime>
  <Words>587</Words>
  <Application>Microsoft Office PowerPoint</Application>
  <PresentationFormat>On-screen Show (4:3)</PresentationFormat>
  <Paragraphs>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Environment and Economy</vt:lpstr>
      <vt:lpstr>What do we mean by the ‘environment’?</vt:lpstr>
      <vt:lpstr>Environmental stresses interrelate</vt:lpstr>
      <vt:lpstr>Thinking in systems</vt:lpstr>
      <vt:lpstr>Slide 5</vt:lpstr>
      <vt:lpstr>Rethinking economics concepts</vt:lpstr>
      <vt:lpstr>Defining the schools</vt:lpstr>
      <vt:lpstr>Slide 8</vt:lpstr>
      <vt:lpstr>Slide 9</vt:lpstr>
      <vt:lpstr>Way back when . . .</vt:lpstr>
      <vt:lpstr>Physiocrats vs. Mercantilists</vt:lpstr>
      <vt:lpstr>The ‘marginalisation’ of land</vt:lpstr>
      <vt:lpstr>Classical political economy</vt:lpstr>
      <vt:lpstr>Where is the environment?</vt:lpstr>
      <vt:lpstr>Placing the Schools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and Economy</dc:title>
  <dc:creator>Molly Scott Cato</dc:creator>
  <cp:lastModifiedBy>Molly Scott Cato</cp:lastModifiedBy>
  <cp:revision>12</cp:revision>
  <dcterms:created xsi:type="dcterms:W3CDTF">2010-09-21T11:12:04Z</dcterms:created>
  <dcterms:modified xsi:type="dcterms:W3CDTF">2010-09-21T13:16:04Z</dcterms:modified>
</cp:coreProperties>
</file>