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9"/>
  </p:notes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3" d="100"/>
          <a:sy n="63" d="100"/>
        </p:scale>
        <p:origin x="-648"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93BDA17-B200-4B2B-9DDD-AE676A0CB9B6}" type="datetimeFigureOut">
              <a:rPr lang="en-GB" smtClean="0"/>
              <a:t>21/09/2010</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25B09C2-3D67-496D-9162-55CA2DE13A54}" type="slidenum">
              <a:rPr lang="en-GB" smtClean="0"/>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figure illustrates the ‘efficiency frontier’ for the allocation of a good between two people; when the goods are allocated efficiently the total value allocated is £100. At point d person 1 received all of the good; at point 3 person 2 receives all of the good. At points in between, and along the frontier, allocations are more or less equal but all are efficient. Anywhere within the frontier, say point a, where each person receives an amount of the good worth £25, the allocation is inefficient, since by moving to the frontier, either one person or the other could receive more of the good. From point a, a move could be made to either point b or point c, allowing an increase in </a:t>
            </a:r>
            <a:r>
              <a:rPr lang="en-US" sz="1200" b="1" kern="1200" dirty="0" smtClean="0">
                <a:solidFill>
                  <a:schemeClr val="tx1"/>
                </a:solidFill>
                <a:latin typeface="+mn-lt"/>
                <a:ea typeface="+mn-ea"/>
                <a:cs typeface="+mn-cs"/>
              </a:rPr>
              <a:t>utility</a:t>
            </a:r>
            <a:r>
              <a:rPr lang="en-US" sz="1200" kern="1200" dirty="0" smtClean="0">
                <a:solidFill>
                  <a:schemeClr val="tx1"/>
                </a:solidFill>
                <a:latin typeface="+mn-lt"/>
                <a:ea typeface="+mn-ea"/>
                <a:cs typeface="+mn-cs"/>
              </a:rPr>
              <a:t> represented by the shaded triangle. It is notable that this allocation model does not concern itself with the relative shares acquired by the two people.</a:t>
            </a:r>
            <a:endParaRPr lang="en-GB" dirty="0"/>
          </a:p>
        </p:txBody>
      </p:sp>
      <p:sp>
        <p:nvSpPr>
          <p:cNvPr id="4" name="Slide Number Placeholder 3"/>
          <p:cNvSpPr>
            <a:spLocks noGrp="1"/>
          </p:cNvSpPr>
          <p:nvPr>
            <p:ph type="sldNum" sz="quarter" idx="10"/>
          </p:nvPr>
        </p:nvSpPr>
        <p:spPr/>
        <p:txBody>
          <a:bodyPr/>
          <a:lstStyle/>
          <a:p>
            <a:fld id="{E25B09C2-3D67-496D-9162-55CA2DE13A54}" type="slidenum">
              <a:rPr lang="en-GB" smtClean="0"/>
              <a:t>5</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fld id="{2826E7FC-60D3-49C5-920A-6E537AC933FD}" type="datetimeFigureOut">
              <a:rPr lang="en-GB" smtClean="0"/>
              <a:t>21/09/2010</a:t>
            </a:fld>
            <a:endParaRPr lang="en-GB"/>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C445D2F4-C341-4992-BBE6-66B33904E7E3}" type="slidenum">
              <a:rPr lang="en-GB" smtClean="0"/>
              <a:t>‹#›</a:t>
            </a:fld>
            <a:endParaRPr lang="en-GB"/>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826E7FC-60D3-49C5-920A-6E537AC933FD}" type="datetimeFigureOut">
              <a:rPr lang="en-GB" smtClean="0"/>
              <a:t>21/09/2010</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C445D2F4-C341-4992-BBE6-66B33904E7E3}"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826E7FC-60D3-49C5-920A-6E537AC933FD}" type="datetimeFigureOut">
              <a:rPr lang="en-GB" smtClean="0"/>
              <a:t>21/09/2010</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C445D2F4-C341-4992-BBE6-66B33904E7E3}"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826E7FC-60D3-49C5-920A-6E537AC933FD}" type="datetimeFigureOut">
              <a:rPr lang="en-GB" smtClean="0"/>
              <a:t>21/09/2010</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C445D2F4-C341-4992-BBE6-66B33904E7E3}"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fld id="{2826E7FC-60D3-49C5-920A-6E537AC933FD}" type="datetimeFigureOut">
              <a:rPr lang="en-GB" smtClean="0"/>
              <a:t>21/09/2010</a:t>
            </a:fld>
            <a:endParaRPr lang="en-GB"/>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C445D2F4-C341-4992-BBE6-66B33904E7E3}" type="slidenum">
              <a:rPr lang="en-GB" smtClean="0"/>
              <a:t>‹#›</a:t>
            </a:fld>
            <a:endParaRPr lang="en-GB"/>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826E7FC-60D3-49C5-920A-6E537AC933FD}" type="datetimeFigureOut">
              <a:rPr lang="en-GB" smtClean="0"/>
              <a:t>21/09/2010</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a:xfrm>
            <a:off x="8641080" y="6514568"/>
            <a:ext cx="464288" cy="274320"/>
          </a:xfrm>
        </p:spPr>
        <p:txBody>
          <a:bodyPr/>
          <a:lstStyle>
            <a:extLst/>
          </a:lstStyle>
          <a:p>
            <a:fld id="{C445D2F4-C341-4992-BBE6-66B33904E7E3}" type="slidenum">
              <a:rPr lang="en-GB" smtClean="0"/>
              <a:t>‹#›</a:t>
            </a:fld>
            <a:endParaRPr lang="en-GB"/>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2826E7FC-60D3-49C5-920A-6E537AC933FD}" type="datetimeFigureOut">
              <a:rPr lang="en-GB" smtClean="0"/>
              <a:t>21/09/2010</a:t>
            </a:fld>
            <a:endParaRPr lang="en-GB"/>
          </a:p>
        </p:txBody>
      </p:sp>
      <p:sp>
        <p:nvSpPr>
          <p:cNvPr id="8" name="Footer Placeholder 7"/>
          <p:cNvSpPr>
            <a:spLocks noGrp="1"/>
          </p:cNvSpPr>
          <p:nvPr>
            <p:ph type="ftr" sz="quarter" idx="11"/>
          </p:nvPr>
        </p:nvSpPr>
        <p:spPr/>
        <p:txBody>
          <a:bodyPr/>
          <a:lstStyle>
            <a:extLst/>
          </a:lstStyle>
          <a:p>
            <a:endParaRPr lang="en-GB"/>
          </a:p>
        </p:txBody>
      </p:sp>
      <p:sp>
        <p:nvSpPr>
          <p:cNvPr id="9" name="Slide Number Placeholder 8"/>
          <p:cNvSpPr>
            <a:spLocks noGrp="1"/>
          </p:cNvSpPr>
          <p:nvPr>
            <p:ph type="sldNum" sz="quarter" idx="12"/>
          </p:nvPr>
        </p:nvSpPr>
        <p:spPr>
          <a:xfrm>
            <a:off x="8641080" y="6514568"/>
            <a:ext cx="464288" cy="274320"/>
          </a:xfrm>
        </p:spPr>
        <p:txBody>
          <a:bodyPr/>
          <a:lstStyle>
            <a:extLst/>
          </a:lstStyle>
          <a:p>
            <a:fld id="{C445D2F4-C341-4992-BBE6-66B33904E7E3}"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2826E7FC-60D3-49C5-920A-6E537AC933FD}" type="datetimeFigureOut">
              <a:rPr lang="en-GB" smtClean="0"/>
              <a:t>21/09/2010</a:t>
            </a:fld>
            <a:endParaRPr lang="en-GB"/>
          </a:p>
        </p:txBody>
      </p:sp>
      <p:sp>
        <p:nvSpPr>
          <p:cNvPr id="4" name="Footer Placeholder 3"/>
          <p:cNvSpPr>
            <a:spLocks noGrp="1"/>
          </p:cNvSpPr>
          <p:nvPr>
            <p:ph type="ftr" sz="quarter" idx="11"/>
          </p:nvPr>
        </p:nvSpPr>
        <p:spPr/>
        <p:txBody>
          <a:bodyPr/>
          <a:lstStyle>
            <a:extLst/>
          </a:lstStyle>
          <a:p>
            <a:endParaRPr lang="en-GB"/>
          </a:p>
        </p:txBody>
      </p:sp>
      <p:sp>
        <p:nvSpPr>
          <p:cNvPr id="5" name="Slide Number Placeholder 4"/>
          <p:cNvSpPr>
            <a:spLocks noGrp="1"/>
          </p:cNvSpPr>
          <p:nvPr>
            <p:ph type="sldNum" sz="quarter" idx="12"/>
          </p:nvPr>
        </p:nvSpPr>
        <p:spPr/>
        <p:txBody>
          <a:bodyPr/>
          <a:lstStyle>
            <a:extLst/>
          </a:lstStyle>
          <a:p>
            <a:fld id="{C445D2F4-C341-4992-BBE6-66B33904E7E3}" type="slidenum">
              <a:rPr lang="en-GB" smtClean="0"/>
              <a:t>‹#›</a:t>
            </a:fld>
            <a:endParaRPr lang="en-GB"/>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2826E7FC-60D3-49C5-920A-6E537AC933FD}" type="datetimeFigureOut">
              <a:rPr lang="en-GB" smtClean="0"/>
              <a:t>21/09/2010</a:t>
            </a:fld>
            <a:endParaRPr lang="en-GB"/>
          </a:p>
        </p:txBody>
      </p:sp>
      <p:sp>
        <p:nvSpPr>
          <p:cNvPr id="3" name="Footer Placeholder 2"/>
          <p:cNvSpPr>
            <a:spLocks noGrp="1"/>
          </p:cNvSpPr>
          <p:nvPr>
            <p:ph type="ftr" sz="quarter" idx="11"/>
          </p:nvPr>
        </p:nvSpPr>
        <p:spPr/>
        <p:txBody>
          <a:bodyPr/>
          <a:lstStyle>
            <a:extLst/>
          </a:lstStyle>
          <a:p>
            <a:endParaRPr lang="en-GB"/>
          </a:p>
        </p:txBody>
      </p:sp>
      <p:sp>
        <p:nvSpPr>
          <p:cNvPr id="4" name="Slide Number Placeholder 3"/>
          <p:cNvSpPr>
            <a:spLocks noGrp="1"/>
          </p:cNvSpPr>
          <p:nvPr>
            <p:ph type="sldNum" sz="quarter" idx="12"/>
          </p:nvPr>
        </p:nvSpPr>
        <p:spPr/>
        <p:txBody>
          <a:bodyPr/>
          <a:lstStyle>
            <a:extLst/>
          </a:lstStyle>
          <a:p>
            <a:fld id="{C445D2F4-C341-4992-BBE6-66B33904E7E3}"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fld id="{2826E7FC-60D3-49C5-920A-6E537AC933FD}" type="datetimeFigureOut">
              <a:rPr lang="en-GB" smtClean="0"/>
              <a:t>21/09/2010</a:t>
            </a:fld>
            <a:endParaRPr lang="en-GB"/>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C445D2F4-C341-4992-BBE6-66B33904E7E3}" type="slidenum">
              <a:rPr lang="en-GB" smtClean="0"/>
              <a:t>‹#›</a:t>
            </a:fld>
            <a:endParaRPr lang="en-GB"/>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fld id="{2826E7FC-60D3-49C5-920A-6E537AC933FD}" type="datetimeFigureOut">
              <a:rPr lang="en-GB" smtClean="0"/>
              <a:t>21/09/2010</a:t>
            </a:fld>
            <a:endParaRPr lang="en-GB"/>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C445D2F4-C341-4992-BBE6-66B33904E7E3}" type="slidenum">
              <a:rPr lang="en-GB" smtClean="0"/>
              <a:t>‹#›</a:t>
            </a:fld>
            <a:endParaRPr lang="en-GB"/>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GB"/>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2826E7FC-60D3-49C5-920A-6E537AC933FD}" type="datetimeFigureOut">
              <a:rPr lang="en-GB" smtClean="0"/>
              <a:t>21/09/2010</a:t>
            </a:fld>
            <a:endParaRPr lang="en-GB"/>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C445D2F4-C341-4992-BBE6-66B33904E7E3}" type="slidenum">
              <a:rPr lang="en-GB" smtClean="0"/>
              <a:t>‹#›</a:t>
            </a:fld>
            <a:endParaRPr lang="en-GB"/>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dirty="0" smtClean="0"/>
              <a:t>The Place of the Environment in Neoclassical Economics</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Central tenets of the neoclassical position</a:t>
            </a:r>
            <a:endParaRPr lang="en-GB" dirty="0"/>
          </a:p>
        </p:txBody>
      </p:sp>
      <p:sp>
        <p:nvSpPr>
          <p:cNvPr id="3" name="Content Placeholder 2"/>
          <p:cNvSpPr>
            <a:spLocks noGrp="1"/>
          </p:cNvSpPr>
          <p:nvPr>
            <p:ph idx="1"/>
          </p:nvPr>
        </p:nvSpPr>
        <p:spPr/>
        <p:txBody>
          <a:bodyPr>
            <a:normAutofit fontScale="92500" lnSpcReduction="20000"/>
          </a:bodyPr>
          <a:lstStyle/>
          <a:p>
            <a:r>
              <a:rPr lang="en-US" dirty="0"/>
              <a:t>Neoclassical theory </a:t>
            </a:r>
            <a:r>
              <a:rPr lang="en-US" dirty="0" smtClean="0"/>
              <a:t>as neutral </a:t>
            </a:r>
            <a:r>
              <a:rPr lang="en-US" dirty="0"/>
              <a:t>and value free: like Newton’s laws of physical motion it aims to define a set of laws governing economic </a:t>
            </a:r>
            <a:r>
              <a:rPr lang="en-US" dirty="0" smtClean="0"/>
              <a:t>activity.</a:t>
            </a:r>
          </a:p>
          <a:p>
            <a:r>
              <a:rPr lang="en-US" dirty="0" smtClean="0"/>
              <a:t>Forces </a:t>
            </a:r>
            <a:r>
              <a:rPr lang="en-US" dirty="0"/>
              <a:t>of supply and demand interact to achieve optimal outcomes for </a:t>
            </a:r>
            <a:r>
              <a:rPr lang="en-US" dirty="0" smtClean="0"/>
              <a:t>all</a:t>
            </a:r>
          </a:p>
          <a:p>
            <a:r>
              <a:rPr lang="en-US" dirty="0" smtClean="0"/>
              <a:t>Economic decisions are </a:t>
            </a:r>
            <a:r>
              <a:rPr lang="en-US" dirty="0"/>
              <a:t>made on the basis of ‘utility </a:t>
            </a:r>
            <a:r>
              <a:rPr lang="en-US" dirty="0" smtClean="0"/>
              <a:t>maximization’</a:t>
            </a:r>
          </a:p>
          <a:p>
            <a:r>
              <a:rPr lang="en-US" dirty="0" smtClean="0"/>
              <a:t>The </a:t>
            </a:r>
            <a:r>
              <a:rPr lang="en-US" dirty="0"/>
              <a:t>economy is a dynamic system with a multitude of individual players, none the less it reaches an equilibrium where these forces are in balance. </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What do we mean by equilibrium?</a:t>
            </a:r>
            <a:endParaRPr lang="en-GB" dirty="0"/>
          </a:p>
        </p:txBody>
      </p:sp>
      <p:sp>
        <p:nvSpPr>
          <p:cNvPr id="3" name="Content Placeholder 2"/>
          <p:cNvSpPr>
            <a:spLocks noGrp="1"/>
          </p:cNvSpPr>
          <p:nvPr>
            <p:ph sz="half" idx="1"/>
          </p:nvPr>
        </p:nvSpPr>
        <p:spPr>
          <a:xfrm>
            <a:off x="457200" y="1600200"/>
            <a:ext cx="4038600" cy="4781128"/>
          </a:xfrm>
        </p:spPr>
        <p:txBody>
          <a:bodyPr>
            <a:normAutofit fontScale="92500" lnSpcReduction="10000"/>
          </a:bodyPr>
          <a:lstStyle/>
          <a:p>
            <a:r>
              <a:rPr lang="en-US" dirty="0" smtClean="0"/>
              <a:t>The objective is to reach ‘equilibrium’ but this is not a static point</a:t>
            </a:r>
          </a:p>
          <a:p>
            <a:r>
              <a:rPr lang="en-US" dirty="0" smtClean="0"/>
              <a:t>Neoclassical economics sees </a:t>
            </a:r>
            <a:r>
              <a:rPr lang="en-US" dirty="0" smtClean="0"/>
              <a:t>growth as a/the key goal</a:t>
            </a:r>
          </a:p>
          <a:p>
            <a:r>
              <a:rPr lang="en-US" dirty="0" smtClean="0"/>
              <a:t>A ‘Promethean’ view of the availability of resources and human ingenuity</a:t>
            </a:r>
          </a:p>
          <a:p>
            <a:r>
              <a:rPr lang="en-US" dirty="0" smtClean="0"/>
              <a:t>19</a:t>
            </a:r>
            <a:r>
              <a:rPr lang="en-US" baseline="30000" dirty="0" smtClean="0"/>
              <a:t>th</a:t>
            </a:r>
            <a:r>
              <a:rPr lang="en-US" dirty="0" smtClean="0"/>
              <a:t>-century mastery over nature</a:t>
            </a:r>
            <a:endParaRPr lang="en-GB" dirty="0"/>
          </a:p>
        </p:txBody>
      </p:sp>
      <p:pic>
        <p:nvPicPr>
          <p:cNvPr id="1026" name="Picture 2"/>
          <p:cNvPicPr>
            <a:picLocks noGrp="1" noChangeAspect="1" noChangeArrowheads="1"/>
          </p:cNvPicPr>
          <p:nvPr>
            <p:ph sz="half" idx="2"/>
          </p:nvPr>
        </p:nvPicPr>
        <p:blipFill>
          <a:blip r:embed="rId2" cstate="print"/>
          <a:stretch>
            <a:fillRect/>
          </a:stretch>
        </p:blipFill>
        <p:spPr bwMode="auto">
          <a:xfrm>
            <a:off x="4762500" y="2213769"/>
            <a:ext cx="3810000" cy="339090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What is an efficient allocation?</a:t>
            </a:r>
            <a:endParaRPr lang="en-GB" dirty="0"/>
          </a:p>
        </p:txBody>
      </p:sp>
      <p:sp>
        <p:nvSpPr>
          <p:cNvPr id="3" name="Content Placeholder 2"/>
          <p:cNvSpPr>
            <a:spLocks noGrp="1"/>
          </p:cNvSpPr>
          <p:nvPr>
            <p:ph idx="1"/>
          </p:nvPr>
        </p:nvSpPr>
        <p:spPr>
          <a:xfrm>
            <a:off x="457200" y="1646236"/>
            <a:ext cx="8229600" cy="4879107"/>
          </a:xfrm>
        </p:spPr>
        <p:txBody>
          <a:bodyPr>
            <a:normAutofit fontScale="92500"/>
          </a:bodyPr>
          <a:lstStyle/>
          <a:p>
            <a:r>
              <a:rPr lang="en-US" dirty="0" smtClean="0"/>
              <a:t>Market system is superior because it allocates goods and services efficiently</a:t>
            </a:r>
          </a:p>
          <a:p>
            <a:r>
              <a:rPr lang="en-US" dirty="0" err="1" smtClean="0"/>
              <a:t>Vilfredo</a:t>
            </a:r>
            <a:r>
              <a:rPr lang="en-US" dirty="0" smtClean="0"/>
              <a:t> Pareto:  an </a:t>
            </a:r>
            <a:r>
              <a:rPr lang="en-US" dirty="0" smtClean="0"/>
              <a:t>allocation  </a:t>
            </a:r>
            <a:r>
              <a:rPr lang="en-US" dirty="0" smtClean="0"/>
              <a:t>is </a:t>
            </a:r>
            <a:r>
              <a:rPr lang="en-US" dirty="0" smtClean="0"/>
              <a:t>‘efficient’ if there is no way that a person who is receiving some of that resource could receive more without some of that resource being taken away from somebody </a:t>
            </a:r>
            <a:r>
              <a:rPr lang="en-US" dirty="0" smtClean="0"/>
              <a:t>else</a:t>
            </a:r>
          </a:p>
          <a:p>
            <a:r>
              <a:rPr lang="en-US" dirty="0" smtClean="0"/>
              <a:t>Does not concern itself with relative shares</a:t>
            </a:r>
            <a:endParaRPr lang="en-US" dirty="0" smtClean="0"/>
          </a:p>
          <a:p>
            <a:r>
              <a:rPr lang="en-US" dirty="0" smtClean="0"/>
              <a:t>Does this also work with environmental ‘goods and services’?</a:t>
            </a:r>
            <a:endParaRPr lang="en-GB" dirty="0" smtClean="0"/>
          </a:p>
          <a:p>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3" cstate="print"/>
          <a:srcRect/>
          <a:stretch>
            <a:fillRect/>
          </a:stretch>
        </p:blipFill>
        <p:spPr bwMode="auto">
          <a:xfrm>
            <a:off x="755576" y="404664"/>
            <a:ext cx="7992888" cy="5972708"/>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What is the role of government?</a:t>
            </a:r>
            <a:endParaRPr lang="en-GB" dirty="0"/>
          </a:p>
        </p:txBody>
      </p:sp>
      <p:sp>
        <p:nvSpPr>
          <p:cNvPr id="3" name="Content Placeholder 2"/>
          <p:cNvSpPr>
            <a:spLocks noGrp="1"/>
          </p:cNvSpPr>
          <p:nvPr>
            <p:ph idx="1"/>
          </p:nvPr>
        </p:nvSpPr>
        <p:spPr>
          <a:xfrm>
            <a:off x="457200" y="1646236"/>
            <a:ext cx="4762872" cy="4951115"/>
          </a:xfrm>
        </p:spPr>
        <p:txBody>
          <a:bodyPr>
            <a:normAutofit fontScale="85000" lnSpcReduction="10000"/>
          </a:bodyPr>
          <a:lstStyle/>
          <a:p>
            <a:r>
              <a:rPr lang="en-US" dirty="0" smtClean="0"/>
              <a:t>Neoclassical theorists </a:t>
            </a:r>
            <a:r>
              <a:rPr lang="en-US" dirty="0" err="1" smtClean="0"/>
              <a:t>favour</a:t>
            </a:r>
            <a:r>
              <a:rPr lang="en-US" dirty="0" smtClean="0"/>
              <a:t> the cost-benefit analysis</a:t>
            </a:r>
            <a:endParaRPr lang="en-GB" dirty="0" smtClean="0"/>
          </a:p>
          <a:p>
            <a:r>
              <a:rPr lang="en-US" dirty="0" smtClean="0"/>
              <a:t>It measure the Pareto optimality of a particular policy, like a new road</a:t>
            </a:r>
            <a:endParaRPr lang="en-GB" dirty="0" smtClean="0"/>
          </a:p>
          <a:p>
            <a:r>
              <a:rPr lang="en-US" dirty="0" smtClean="0"/>
              <a:t>Sum all the costs and benefits of a project: so long as the benefits outweigh the costs then the decision should be made for the project to go ahead</a:t>
            </a:r>
            <a:r>
              <a:rPr lang="en-US" dirty="0" smtClean="0"/>
              <a:t>.</a:t>
            </a:r>
            <a:endParaRPr lang="en-GB" dirty="0" smtClean="0"/>
          </a:p>
        </p:txBody>
      </p:sp>
      <p:pic>
        <p:nvPicPr>
          <p:cNvPr id="4" name="Picture 3" descr="spellman.jpg"/>
          <p:cNvPicPr>
            <a:picLocks noChangeAspect="1"/>
          </p:cNvPicPr>
          <p:nvPr/>
        </p:nvPicPr>
        <p:blipFill>
          <a:blip r:embed="rId2" cstate="print"/>
          <a:stretch>
            <a:fillRect/>
          </a:stretch>
        </p:blipFill>
        <p:spPr>
          <a:xfrm>
            <a:off x="5436096" y="2132856"/>
            <a:ext cx="3185295" cy="3384376"/>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How does cost-benefit analysis work?</a:t>
            </a:r>
            <a:endParaRPr lang="en-GB" dirty="0"/>
          </a:p>
        </p:txBody>
      </p:sp>
      <p:sp>
        <p:nvSpPr>
          <p:cNvPr id="3" name="Content Placeholder 2"/>
          <p:cNvSpPr>
            <a:spLocks noGrp="1"/>
          </p:cNvSpPr>
          <p:nvPr>
            <p:ph idx="1"/>
          </p:nvPr>
        </p:nvSpPr>
        <p:spPr/>
        <p:txBody>
          <a:bodyPr>
            <a:normAutofit fontScale="70000" lnSpcReduction="20000"/>
          </a:bodyPr>
          <a:lstStyle/>
          <a:p>
            <a:r>
              <a:rPr lang="en-US" dirty="0" smtClean="0"/>
              <a:t>The CBA begins by defining clearly what is being measured: what time-period is being considered, exactly what changes will be made, whose welfare is being included in the equation. The next stage is to identify all the physical impacts of the project before the most difficult stage of all: costing the impacts. All the calculations are worked in monetary values, which means that a monetary cost must be calculated for any positive of negative impact of the proposed action. In addition, a discount rate is applied, to allow for the fact that costs and benefits may not have equal real value at different periods in time. This technique, which can have a huge impact on the likelihood of a policy being introduced, is discussed in the next section.</a:t>
            </a:r>
            <a:endParaRPr lang="en-GB" dirty="0" smtClean="0"/>
          </a:p>
          <a:p>
            <a:endParaRPr lang="en-GB"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13</TotalTime>
  <Words>538</Words>
  <Application>Microsoft Office PowerPoint</Application>
  <PresentationFormat>On-screen Show (4:3)</PresentationFormat>
  <Paragraphs>24</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Foundry</vt:lpstr>
      <vt:lpstr>The Place of the Environment in Neoclassical Economics</vt:lpstr>
      <vt:lpstr>Central tenets of the neoclassical position</vt:lpstr>
      <vt:lpstr>What do we mean by equilibrium?</vt:lpstr>
      <vt:lpstr>What is an efficient allocation?</vt:lpstr>
      <vt:lpstr>Slide 5</vt:lpstr>
      <vt:lpstr>What is the role of government?</vt:lpstr>
      <vt:lpstr>How does cost-benefit analysis work?</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Place of the Environment in Neoclassical Economics</dc:title>
  <dc:creator>Molly Scott Cato</dc:creator>
  <cp:lastModifiedBy>Molly Scott Cato</cp:lastModifiedBy>
  <cp:revision>3</cp:revision>
  <dcterms:created xsi:type="dcterms:W3CDTF">2010-09-21T13:27:06Z</dcterms:created>
  <dcterms:modified xsi:type="dcterms:W3CDTF">2010-09-21T13:41:03Z</dcterms:modified>
</cp:coreProperties>
</file>