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91" r:id="rId3"/>
    <p:sldId id="293" r:id="rId4"/>
    <p:sldId id="296" r:id="rId5"/>
    <p:sldId id="299" r:id="rId6"/>
    <p:sldId id="303" r:id="rId7"/>
    <p:sldId id="302" r:id="rId8"/>
    <p:sldId id="300" r:id="rId9"/>
    <p:sldId id="301"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1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86449" autoAdjust="0"/>
  </p:normalViewPr>
  <p:slideViewPr>
    <p:cSldViewPr>
      <p:cViewPr varScale="1">
        <p:scale>
          <a:sx n="58" d="100"/>
          <a:sy n="58" d="100"/>
        </p:scale>
        <p:origin x="-378" y="-78"/>
      </p:cViewPr>
      <p:guideLst>
        <p:guide orient="horz" pos="2160"/>
        <p:guide pos="2880"/>
      </p:guideLst>
    </p:cSldViewPr>
  </p:slideViewPr>
  <p:outlineViewPr>
    <p:cViewPr>
      <p:scale>
        <a:sx n="20" d="100"/>
        <a:sy n="20" d="100"/>
      </p:scale>
      <p:origin x="15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7" d="100"/>
          <a:sy n="57" d="100"/>
        </p:scale>
        <p:origin x="-17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lly\Documents\routbook\research\UK_GDP_1955_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plotArea>
      <c:layout>
        <c:manualLayout>
          <c:layoutTarget val="inner"/>
          <c:xMode val="edge"/>
          <c:yMode val="edge"/>
          <c:x val="0.17763314741907266"/>
          <c:y val="1.5972222222222221E-2"/>
          <c:w val="0.73038385826771668"/>
          <c:h val="0.88189348206474205"/>
        </c:manualLayout>
      </c:layout>
      <c:lineChart>
        <c:grouping val="standard"/>
        <c:ser>
          <c:idx val="0"/>
          <c:order val="0"/>
          <c:marker>
            <c:symbol val="none"/>
          </c:marker>
          <c:cat>
            <c:numRef>
              <c:f>Sheet1!$D$6:$D$226</c:f>
              <c:numCache>
                <c:formatCode>General</c:formatCode>
                <c:ptCount val="221"/>
                <c:pt idx="0">
                  <c:v>1955</c:v>
                </c:pt>
                <c:pt idx="40">
                  <c:v>1965</c:v>
                </c:pt>
                <c:pt idx="80">
                  <c:v>1975</c:v>
                </c:pt>
                <c:pt idx="120">
                  <c:v>1985</c:v>
                </c:pt>
                <c:pt idx="160">
                  <c:v>1995</c:v>
                </c:pt>
                <c:pt idx="200">
                  <c:v>2005</c:v>
                </c:pt>
                <c:pt idx="220">
                  <c:v>2010</c:v>
                </c:pt>
              </c:numCache>
            </c:numRef>
          </c:cat>
          <c:val>
            <c:numRef>
              <c:f>Sheet1!$E$6:$E$226</c:f>
              <c:numCache>
                <c:formatCode>#,##0</c:formatCode>
                <c:ptCount val="221"/>
                <c:pt idx="0">
                  <c:v>4748</c:v>
                </c:pt>
                <c:pt idx="1">
                  <c:v>4773</c:v>
                </c:pt>
                <c:pt idx="2">
                  <c:v>4941</c:v>
                </c:pt>
                <c:pt idx="3">
                  <c:v>5028</c:v>
                </c:pt>
                <c:pt idx="4">
                  <c:v>5124</c:v>
                </c:pt>
                <c:pt idx="5">
                  <c:v>5187</c:v>
                </c:pt>
                <c:pt idx="6">
                  <c:v>5257</c:v>
                </c:pt>
                <c:pt idx="7">
                  <c:v>5388</c:v>
                </c:pt>
                <c:pt idx="8">
                  <c:v>5383</c:v>
                </c:pt>
                <c:pt idx="9">
                  <c:v>5463</c:v>
                </c:pt>
                <c:pt idx="10">
                  <c:v>5573</c:v>
                </c:pt>
                <c:pt idx="11">
                  <c:v>5686</c:v>
                </c:pt>
                <c:pt idx="12">
                  <c:v>5760</c:v>
                </c:pt>
                <c:pt idx="13">
                  <c:v>5673</c:v>
                </c:pt>
                <c:pt idx="14">
                  <c:v>5778</c:v>
                </c:pt>
                <c:pt idx="15">
                  <c:v>5839</c:v>
                </c:pt>
                <c:pt idx="16">
                  <c:v>5876</c:v>
                </c:pt>
                <c:pt idx="17">
                  <c:v>6083</c:v>
                </c:pt>
                <c:pt idx="18">
                  <c:v>6091</c:v>
                </c:pt>
                <c:pt idx="19">
                  <c:v>6298</c:v>
                </c:pt>
                <c:pt idx="20">
                  <c:v>6389</c:v>
                </c:pt>
                <c:pt idx="21">
                  <c:v>6434</c:v>
                </c:pt>
                <c:pt idx="22">
                  <c:v>6513</c:v>
                </c:pt>
                <c:pt idx="23">
                  <c:v>6641</c:v>
                </c:pt>
                <c:pt idx="24">
                  <c:v>6783</c:v>
                </c:pt>
                <c:pt idx="25">
                  <c:v>6746</c:v>
                </c:pt>
                <c:pt idx="26">
                  <c:v>6975</c:v>
                </c:pt>
                <c:pt idx="27">
                  <c:v>6909</c:v>
                </c:pt>
                <c:pt idx="28">
                  <c:v>7001</c:v>
                </c:pt>
                <c:pt idx="29">
                  <c:v>7179</c:v>
                </c:pt>
                <c:pt idx="30">
                  <c:v>7250</c:v>
                </c:pt>
                <c:pt idx="31">
                  <c:v>7281</c:v>
                </c:pt>
                <c:pt idx="32">
                  <c:v>7220</c:v>
                </c:pt>
                <c:pt idx="33">
                  <c:v>7584</c:v>
                </c:pt>
                <c:pt idx="34">
                  <c:v>7686</c:v>
                </c:pt>
                <c:pt idx="35">
                  <c:v>7919</c:v>
                </c:pt>
                <c:pt idx="36">
                  <c:v>7958</c:v>
                </c:pt>
                <c:pt idx="37">
                  <c:v>8234</c:v>
                </c:pt>
                <c:pt idx="38">
                  <c:v>8402</c:v>
                </c:pt>
                <c:pt idx="39">
                  <c:v>8634</c:v>
                </c:pt>
                <c:pt idx="40">
                  <c:v>8783</c:v>
                </c:pt>
                <c:pt idx="41">
                  <c:v>8846</c:v>
                </c:pt>
                <c:pt idx="42">
                  <c:v>9053</c:v>
                </c:pt>
                <c:pt idx="43">
                  <c:v>9206</c:v>
                </c:pt>
                <c:pt idx="44">
                  <c:v>9333</c:v>
                </c:pt>
                <c:pt idx="45">
                  <c:v>9487</c:v>
                </c:pt>
                <c:pt idx="46">
                  <c:v>9641</c:v>
                </c:pt>
                <c:pt idx="47">
                  <c:v>9728</c:v>
                </c:pt>
                <c:pt idx="48">
                  <c:v>9842</c:v>
                </c:pt>
                <c:pt idx="49">
                  <c:v>10089</c:v>
                </c:pt>
                <c:pt idx="50">
                  <c:v>10122</c:v>
                </c:pt>
                <c:pt idx="51">
                  <c:v>10228</c:v>
                </c:pt>
                <c:pt idx="52">
                  <c:v>10634</c:v>
                </c:pt>
                <c:pt idx="53">
                  <c:v>10701</c:v>
                </c:pt>
                <c:pt idx="54">
                  <c:v>11039</c:v>
                </c:pt>
                <c:pt idx="55">
                  <c:v>11282</c:v>
                </c:pt>
                <c:pt idx="56">
                  <c:v>11471</c:v>
                </c:pt>
                <c:pt idx="57">
                  <c:v>11622</c:v>
                </c:pt>
                <c:pt idx="58">
                  <c:v>11841</c:v>
                </c:pt>
                <c:pt idx="59">
                  <c:v>12089</c:v>
                </c:pt>
                <c:pt idx="60">
                  <c:v>12271</c:v>
                </c:pt>
                <c:pt idx="61">
                  <c:v>12742</c:v>
                </c:pt>
                <c:pt idx="62">
                  <c:v>13125</c:v>
                </c:pt>
                <c:pt idx="63">
                  <c:v>13558</c:v>
                </c:pt>
                <c:pt idx="64">
                  <c:v>13730</c:v>
                </c:pt>
                <c:pt idx="65">
                  <c:v>14206</c:v>
                </c:pt>
                <c:pt idx="66">
                  <c:v>14687</c:v>
                </c:pt>
                <c:pt idx="67">
                  <c:v>15047</c:v>
                </c:pt>
                <c:pt idx="68">
                  <c:v>15234</c:v>
                </c:pt>
                <c:pt idx="69">
                  <c:v>15933</c:v>
                </c:pt>
                <c:pt idx="70">
                  <c:v>16249</c:v>
                </c:pt>
                <c:pt idx="71">
                  <c:v>17205</c:v>
                </c:pt>
                <c:pt idx="72">
                  <c:v>18298</c:v>
                </c:pt>
                <c:pt idx="73">
                  <c:v>18111</c:v>
                </c:pt>
                <c:pt idx="74">
                  <c:v>18745</c:v>
                </c:pt>
                <c:pt idx="75">
                  <c:v>19391</c:v>
                </c:pt>
                <c:pt idx="76">
                  <c:v>19124</c:v>
                </c:pt>
                <c:pt idx="77">
                  <c:v>20629</c:v>
                </c:pt>
                <c:pt idx="78">
                  <c:v>21819</c:v>
                </c:pt>
                <c:pt idx="79">
                  <c:v>22941</c:v>
                </c:pt>
                <c:pt idx="80">
                  <c:v>24700</c:v>
                </c:pt>
                <c:pt idx="81">
                  <c:v>26067</c:v>
                </c:pt>
                <c:pt idx="82">
                  <c:v>27209</c:v>
                </c:pt>
                <c:pt idx="83">
                  <c:v>28741</c:v>
                </c:pt>
                <c:pt idx="84">
                  <c:v>30085</c:v>
                </c:pt>
                <c:pt idx="85">
                  <c:v>30724</c:v>
                </c:pt>
                <c:pt idx="86">
                  <c:v>31760</c:v>
                </c:pt>
                <c:pt idx="87">
                  <c:v>33705</c:v>
                </c:pt>
                <c:pt idx="88">
                  <c:v>34859</c:v>
                </c:pt>
                <c:pt idx="89">
                  <c:v>36122</c:v>
                </c:pt>
                <c:pt idx="90">
                  <c:v>37239</c:v>
                </c:pt>
                <c:pt idx="91">
                  <c:v>38753</c:v>
                </c:pt>
                <c:pt idx="92">
                  <c:v>40322</c:v>
                </c:pt>
                <c:pt idx="93">
                  <c:v>41818</c:v>
                </c:pt>
                <c:pt idx="94">
                  <c:v>42906</c:v>
                </c:pt>
                <c:pt idx="95">
                  <c:v>44298</c:v>
                </c:pt>
                <c:pt idx="96">
                  <c:v>45519</c:v>
                </c:pt>
                <c:pt idx="97">
                  <c:v>48709</c:v>
                </c:pt>
                <c:pt idx="98">
                  <c:v>51184</c:v>
                </c:pt>
                <c:pt idx="99">
                  <c:v>53808</c:v>
                </c:pt>
                <c:pt idx="100">
                  <c:v>55807</c:v>
                </c:pt>
                <c:pt idx="101">
                  <c:v>57308</c:v>
                </c:pt>
                <c:pt idx="102">
                  <c:v>59232</c:v>
                </c:pt>
                <c:pt idx="103">
                  <c:v>60837</c:v>
                </c:pt>
                <c:pt idx="104">
                  <c:v>61922</c:v>
                </c:pt>
                <c:pt idx="105">
                  <c:v>63023</c:v>
                </c:pt>
                <c:pt idx="106">
                  <c:v>64765</c:v>
                </c:pt>
                <c:pt idx="107">
                  <c:v>66569</c:v>
                </c:pt>
                <c:pt idx="108">
                  <c:v>68181</c:v>
                </c:pt>
                <c:pt idx="109">
                  <c:v>69557</c:v>
                </c:pt>
                <c:pt idx="110">
                  <c:v>70712</c:v>
                </c:pt>
                <c:pt idx="111">
                  <c:v>72574</c:v>
                </c:pt>
                <c:pt idx="112">
                  <c:v>74773</c:v>
                </c:pt>
                <c:pt idx="113">
                  <c:v>75413</c:v>
                </c:pt>
                <c:pt idx="114">
                  <c:v>77484</c:v>
                </c:pt>
                <c:pt idx="115">
                  <c:v>79537</c:v>
                </c:pt>
                <c:pt idx="116">
                  <c:v>80144</c:v>
                </c:pt>
                <c:pt idx="117">
                  <c:v>82030</c:v>
                </c:pt>
                <c:pt idx="118">
                  <c:v>82704</c:v>
                </c:pt>
                <c:pt idx="119">
                  <c:v>85035</c:v>
                </c:pt>
                <c:pt idx="120">
                  <c:v>86827</c:v>
                </c:pt>
                <c:pt idx="121">
                  <c:v>90284</c:v>
                </c:pt>
                <c:pt idx="122">
                  <c:v>91337</c:v>
                </c:pt>
                <c:pt idx="123">
                  <c:v>93310</c:v>
                </c:pt>
                <c:pt idx="124">
                  <c:v>94748</c:v>
                </c:pt>
                <c:pt idx="125">
                  <c:v>96334</c:v>
                </c:pt>
                <c:pt idx="126">
                  <c:v>97752</c:v>
                </c:pt>
                <c:pt idx="127">
                  <c:v>100315</c:v>
                </c:pt>
                <c:pt idx="128">
                  <c:v>102611</c:v>
                </c:pt>
                <c:pt idx="129">
                  <c:v>105297</c:v>
                </c:pt>
                <c:pt idx="130">
                  <c:v>109307</c:v>
                </c:pt>
                <c:pt idx="131">
                  <c:v>111450</c:v>
                </c:pt>
                <c:pt idx="132">
                  <c:v>114957</c:v>
                </c:pt>
                <c:pt idx="133">
                  <c:v>117413</c:v>
                </c:pt>
                <c:pt idx="134">
                  <c:v>121172</c:v>
                </c:pt>
                <c:pt idx="135">
                  <c:v>124968</c:v>
                </c:pt>
                <c:pt idx="136">
                  <c:v>127539</c:v>
                </c:pt>
                <c:pt idx="137">
                  <c:v>129538</c:v>
                </c:pt>
                <c:pt idx="138">
                  <c:v>132621</c:v>
                </c:pt>
                <c:pt idx="139">
                  <c:v>135576</c:v>
                </c:pt>
                <c:pt idx="140">
                  <c:v>138649</c:v>
                </c:pt>
                <c:pt idx="141">
                  <c:v>142534</c:v>
                </c:pt>
                <c:pt idx="142">
                  <c:v>144596</c:v>
                </c:pt>
                <c:pt idx="143">
                  <c:v>144504</c:v>
                </c:pt>
                <c:pt idx="144">
                  <c:v>147172</c:v>
                </c:pt>
                <c:pt idx="145">
                  <c:v>148959</c:v>
                </c:pt>
                <c:pt idx="146">
                  <c:v>150146</c:v>
                </c:pt>
                <c:pt idx="147">
                  <c:v>152387</c:v>
                </c:pt>
                <c:pt idx="148">
                  <c:v>154357</c:v>
                </c:pt>
                <c:pt idx="149">
                  <c:v>155243</c:v>
                </c:pt>
                <c:pt idx="150">
                  <c:v>155102</c:v>
                </c:pt>
                <c:pt idx="151">
                  <c:v>157378</c:v>
                </c:pt>
                <c:pt idx="152">
                  <c:v>160693</c:v>
                </c:pt>
                <c:pt idx="153">
                  <c:v>161704</c:v>
                </c:pt>
                <c:pt idx="154">
                  <c:v>164693</c:v>
                </c:pt>
                <c:pt idx="155">
                  <c:v>167106</c:v>
                </c:pt>
                <c:pt idx="156">
                  <c:v>169485</c:v>
                </c:pt>
                <c:pt idx="157">
                  <c:v>171490</c:v>
                </c:pt>
                <c:pt idx="158">
                  <c:v>173927</c:v>
                </c:pt>
                <c:pt idx="159">
                  <c:v>178085</c:v>
                </c:pt>
                <c:pt idx="160">
                  <c:v>179731</c:v>
                </c:pt>
                <c:pt idx="161">
                  <c:v>181934</c:v>
                </c:pt>
                <c:pt idx="162">
                  <c:v>184641</c:v>
                </c:pt>
                <c:pt idx="163">
                  <c:v>186960</c:v>
                </c:pt>
                <c:pt idx="164">
                  <c:v>190535</c:v>
                </c:pt>
                <c:pt idx="165">
                  <c:v>194729</c:v>
                </c:pt>
                <c:pt idx="166">
                  <c:v>197374</c:v>
                </c:pt>
                <c:pt idx="167">
                  <c:v>199088</c:v>
                </c:pt>
                <c:pt idx="168">
                  <c:v>202074</c:v>
                </c:pt>
                <c:pt idx="169">
                  <c:v>205225</c:v>
                </c:pt>
                <c:pt idx="170">
                  <c:v>209960</c:v>
                </c:pt>
                <c:pt idx="171">
                  <c:v>212835</c:v>
                </c:pt>
                <c:pt idx="172">
                  <c:v>215235</c:v>
                </c:pt>
                <c:pt idx="173">
                  <c:v>217988</c:v>
                </c:pt>
                <c:pt idx="174">
                  <c:v>221479</c:v>
                </c:pt>
                <c:pt idx="175">
                  <c:v>224400</c:v>
                </c:pt>
                <c:pt idx="176">
                  <c:v>226692</c:v>
                </c:pt>
                <c:pt idx="177">
                  <c:v>230581</c:v>
                </c:pt>
                <c:pt idx="178">
                  <c:v>234349</c:v>
                </c:pt>
                <c:pt idx="179">
                  <c:v>237108</c:v>
                </c:pt>
                <c:pt idx="180">
                  <c:v>240382</c:v>
                </c:pt>
                <c:pt idx="181">
                  <c:v>243515</c:v>
                </c:pt>
                <c:pt idx="182">
                  <c:v>245561</c:v>
                </c:pt>
                <c:pt idx="183">
                  <c:v>247075</c:v>
                </c:pt>
                <c:pt idx="184">
                  <c:v>252936</c:v>
                </c:pt>
                <c:pt idx="185">
                  <c:v>254457</c:v>
                </c:pt>
                <c:pt idx="186">
                  <c:v>255671</c:v>
                </c:pt>
                <c:pt idx="187">
                  <c:v>258764</c:v>
                </c:pt>
                <c:pt idx="188">
                  <c:v>263968</c:v>
                </c:pt>
                <c:pt idx="189">
                  <c:v>267473</c:v>
                </c:pt>
                <c:pt idx="190">
                  <c:v>270655</c:v>
                </c:pt>
                <c:pt idx="191">
                  <c:v>273468</c:v>
                </c:pt>
                <c:pt idx="192">
                  <c:v>278207</c:v>
                </c:pt>
                <c:pt idx="193">
                  <c:v>283305</c:v>
                </c:pt>
                <c:pt idx="194">
                  <c:v>287130</c:v>
                </c:pt>
                <c:pt idx="195">
                  <c:v>291104</c:v>
                </c:pt>
                <c:pt idx="196">
                  <c:v>294112</c:v>
                </c:pt>
                <c:pt idx="197">
                  <c:v>299142</c:v>
                </c:pt>
                <c:pt idx="198">
                  <c:v>302115</c:v>
                </c:pt>
                <c:pt idx="199">
                  <c:v>307587</c:v>
                </c:pt>
                <c:pt idx="200">
                  <c:v>308723</c:v>
                </c:pt>
                <c:pt idx="201">
                  <c:v>313479</c:v>
                </c:pt>
                <c:pt idx="202">
                  <c:v>313378</c:v>
                </c:pt>
                <c:pt idx="203">
                  <c:v>318478</c:v>
                </c:pt>
                <c:pt idx="204">
                  <c:v>326085</c:v>
                </c:pt>
                <c:pt idx="205">
                  <c:v>327836</c:v>
                </c:pt>
                <c:pt idx="206">
                  <c:v>333542</c:v>
                </c:pt>
                <c:pt idx="207">
                  <c:v>338332</c:v>
                </c:pt>
                <c:pt idx="208">
                  <c:v>344238</c:v>
                </c:pt>
                <c:pt idx="209">
                  <c:v>348010</c:v>
                </c:pt>
                <c:pt idx="210">
                  <c:v>351635</c:v>
                </c:pt>
                <c:pt idx="211">
                  <c:v>354999</c:v>
                </c:pt>
                <c:pt idx="212">
                  <c:v>363438</c:v>
                </c:pt>
                <c:pt idx="213">
                  <c:v>363981</c:v>
                </c:pt>
                <c:pt idx="214">
                  <c:v>361706</c:v>
                </c:pt>
                <c:pt idx="215">
                  <c:v>359266</c:v>
                </c:pt>
                <c:pt idx="216">
                  <c:v>348525</c:v>
                </c:pt>
                <c:pt idx="217">
                  <c:v>345463</c:v>
                </c:pt>
                <c:pt idx="218">
                  <c:v>348982</c:v>
                </c:pt>
                <c:pt idx="219">
                  <c:v>352902</c:v>
                </c:pt>
                <c:pt idx="220">
                  <c:v>353608</c:v>
                </c:pt>
              </c:numCache>
            </c:numRef>
          </c:val>
        </c:ser>
        <c:marker val="1"/>
        <c:axId val="18486784"/>
        <c:axId val="18731776"/>
      </c:lineChart>
      <c:catAx>
        <c:axId val="18486784"/>
        <c:scaling>
          <c:orientation val="minMax"/>
        </c:scaling>
        <c:axPos val="b"/>
        <c:numFmt formatCode="General" sourceLinked="1"/>
        <c:tickLblPos val="nextTo"/>
        <c:crossAx val="18731776"/>
        <c:crosses val="autoZero"/>
        <c:auto val="1"/>
        <c:lblAlgn val="ctr"/>
        <c:lblOffset val="100"/>
      </c:catAx>
      <c:valAx>
        <c:axId val="18731776"/>
        <c:scaling>
          <c:orientation val="minMax"/>
        </c:scaling>
        <c:axPos val="l"/>
        <c:majorGridlines/>
        <c:numFmt formatCode="#,##0" sourceLinked="1"/>
        <c:tickLblPos val="nextTo"/>
        <c:crossAx val="18486784"/>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8E8981-B9A1-49F0-B480-2F19921467F3}" type="datetimeFigureOut">
              <a:rPr lang="en-US" smtClean="0"/>
              <a:pPr/>
              <a:t>9/21/2010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44783A-7CDD-4F0A-8FE6-E314570E1B12}"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54ED9FE-6B44-4D62-BB12-5428C5645470}" type="datetimeFigureOut">
              <a:rPr lang="en-US"/>
              <a:pPr>
                <a:defRPr/>
              </a:pPr>
              <a:t>9/21/2010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2F4991E-A3A9-4044-A8A0-87C7D4E5435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36C1F2-DD7B-4133-AED1-4D329F14B00F}" type="slidenum">
              <a:rPr lang="en-GB"/>
              <a:pPr fontAlgn="base">
                <a:spcBef>
                  <a:spcPct val="0"/>
                </a:spcBef>
                <a:spcAft>
                  <a:spcPct val="0"/>
                </a:spcAft>
              </a:pPr>
              <a:t>1</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7C919161-E77F-473A-9A1D-776C5705B65C}" type="datetimeFigureOut">
              <a:rPr lang="en-US" smtClean="0"/>
              <a:pPr>
                <a:defRPr/>
              </a:pPr>
              <a:t>9/21/2010</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C8FA5B40-4889-4A9C-A493-A6E58C9A7384}" type="slidenum">
              <a:rPr lang="en-GB" smtClean="0"/>
              <a:pPr>
                <a:defRPr/>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961C3322-54C9-429A-A7A1-DE9A31B8DA4D}" type="datetimeFigureOut">
              <a:rPr lang="en-US" smtClean="0"/>
              <a:pPr>
                <a:defRPr/>
              </a:pPr>
              <a:t>9/21/2010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A4F092E-AE44-4CF0-BCCA-020B038AACAE}"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2F483E3-715A-499A-98BE-DA943E06E9AF}" type="datetimeFigureOut">
              <a:rPr lang="en-US" smtClean="0"/>
              <a:pPr>
                <a:defRPr/>
              </a:pPr>
              <a:t>9/21/2010</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FA8B2A0-6F66-402D-A11A-BE4887D2CDFD}" type="slidenum">
              <a:rPr lang="en-GB" smtClean="0"/>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70B1AF72-66DA-4760-8A85-CE6DDA61636F}" type="datetimeFigureOut">
              <a:rPr lang="en-US" smtClean="0"/>
              <a:pPr>
                <a:defRPr/>
              </a:pPr>
              <a:t>9/21/2010</a:t>
            </a:fld>
            <a:endParaRPr lang="en-GB"/>
          </a:p>
        </p:txBody>
      </p:sp>
      <p:sp>
        <p:nvSpPr>
          <p:cNvPr id="9" name="Slide Number Placeholder 8"/>
          <p:cNvSpPr>
            <a:spLocks noGrp="1"/>
          </p:cNvSpPr>
          <p:nvPr>
            <p:ph type="sldNum" sz="quarter" idx="15"/>
          </p:nvPr>
        </p:nvSpPr>
        <p:spPr/>
        <p:txBody>
          <a:bodyPr rtlCol="0"/>
          <a:lstStyle/>
          <a:p>
            <a:pPr>
              <a:defRPr/>
            </a:pPr>
            <a:fld id="{76A7FE21-F575-4CFD-9EF0-46F9F1C43752}" type="slidenum">
              <a:rPr lang="en-GB" smtClean="0"/>
              <a:pPr>
                <a:defRPr/>
              </a:pPr>
              <a:t>‹#›</a:t>
            </a:fld>
            <a:endParaRPr lang="en-GB"/>
          </a:p>
        </p:txBody>
      </p:sp>
      <p:sp>
        <p:nvSpPr>
          <p:cNvPr id="10" name="Footer Placeholder 9"/>
          <p:cNvSpPr>
            <a:spLocks noGrp="1"/>
          </p:cNvSpPr>
          <p:nvPr>
            <p:ph type="ftr" sz="quarter" idx="16"/>
          </p:nvPr>
        </p:nvSpPr>
        <p:spPr/>
        <p:txBody>
          <a:bodyPr rtlCol="0"/>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F25F6304-4D50-4472-BB12-434CD7E2F571}" type="datetimeFigureOut">
              <a:rPr lang="en-US" smtClean="0"/>
              <a:pPr>
                <a:defRPr/>
              </a:pPr>
              <a:t>9/21/2010</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7BA6E62A-3803-45AA-A6B1-00DEA5799D4B}" type="slidenum">
              <a:rPr lang="en-GB" smtClean="0"/>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DE71EF31-E46A-429E-9EBA-34C254EC412D}" type="datetimeFigureOut">
              <a:rPr lang="en-US" smtClean="0"/>
              <a:pPr>
                <a:defRPr/>
              </a:pPr>
              <a:t>9/21/2010</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BA47921-B4C8-46B4-8781-3176A844A39B}" type="slidenum">
              <a:rPr lang="en-GB" smtClean="0"/>
              <a:pPr>
                <a:defRPr/>
              </a:pPr>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F6DBF8FE-FF3C-47D9-BE54-D5A5256A7FAE}" type="datetimeFigureOut">
              <a:rPr lang="en-US" smtClean="0"/>
              <a:pPr>
                <a:defRPr/>
              </a:pPr>
              <a:t>9/21/2010</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9066F59A-7620-41D7-A14C-AD6B45485CB8}" type="slidenum">
              <a:rPr lang="en-GB" smtClean="0"/>
              <a:pPr>
                <a:defRPr/>
              </a:pPr>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AB406E44-E8CB-42E1-8426-A07526A88B83}" type="datetimeFigureOut">
              <a:rPr lang="en-US" smtClean="0"/>
              <a:pPr>
                <a:defRPr/>
              </a:pPr>
              <a:t>9/21/2010</a:t>
            </a:fld>
            <a:endParaRPr lang="en-GB"/>
          </a:p>
        </p:txBody>
      </p:sp>
      <p:sp>
        <p:nvSpPr>
          <p:cNvPr id="7" name="Slide Number Placeholder 6"/>
          <p:cNvSpPr>
            <a:spLocks noGrp="1"/>
          </p:cNvSpPr>
          <p:nvPr>
            <p:ph type="sldNum" sz="quarter" idx="11"/>
          </p:nvPr>
        </p:nvSpPr>
        <p:spPr/>
        <p:txBody>
          <a:bodyPr rtlCol="0"/>
          <a:lstStyle/>
          <a:p>
            <a:pPr>
              <a:defRPr/>
            </a:pPr>
            <a:fld id="{4EA2E108-FF02-4B40-84C6-D009EA75D039}" type="slidenum">
              <a:rPr lang="en-GB" smtClean="0"/>
              <a:pPr>
                <a:defRPr/>
              </a:pPr>
              <a:t>‹#›</a:t>
            </a:fld>
            <a:endParaRPr lang="en-GB"/>
          </a:p>
        </p:txBody>
      </p:sp>
      <p:sp>
        <p:nvSpPr>
          <p:cNvPr id="8" name="Footer Placeholder 7"/>
          <p:cNvSpPr>
            <a:spLocks noGrp="1"/>
          </p:cNvSpPr>
          <p:nvPr>
            <p:ph type="ftr" sz="quarter" idx="12"/>
          </p:nvPr>
        </p:nvSpPr>
        <p:spPr/>
        <p:txBody>
          <a:bodyPr rtlCol="0"/>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C2782FB-F303-428E-9496-6DD4961B75C0}" type="datetimeFigureOut">
              <a:rPr lang="en-US" smtClean="0"/>
              <a:pPr>
                <a:defRPr/>
              </a:pPr>
              <a:t>9/21/2010</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DFFD5920-BE76-4C9B-B2BB-B1AB69B5B2BF}"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86423B91-C606-41F2-9372-9FABBF3C5F59}" type="datetimeFigureOut">
              <a:rPr lang="en-US" smtClean="0"/>
              <a:pPr>
                <a:defRPr/>
              </a:pPr>
              <a:t>9/21/2010</a:t>
            </a:fld>
            <a:endParaRPr lang="en-GB"/>
          </a:p>
        </p:txBody>
      </p:sp>
      <p:sp>
        <p:nvSpPr>
          <p:cNvPr id="22" name="Slide Number Placeholder 21"/>
          <p:cNvSpPr>
            <a:spLocks noGrp="1"/>
          </p:cNvSpPr>
          <p:nvPr>
            <p:ph type="sldNum" sz="quarter" idx="15"/>
          </p:nvPr>
        </p:nvSpPr>
        <p:spPr/>
        <p:txBody>
          <a:bodyPr rtlCol="0"/>
          <a:lstStyle/>
          <a:p>
            <a:pPr>
              <a:defRPr/>
            </a:pPr>
            <a:fld id="{D7E5E134-36EE-4FC7-A550-E8DD62BDD0AE}" type="slidenum">
              <a:rPr lang="en-GB" smtClean="0"/>
              <a:pPr>
                <a:defRPr/>
              </a:pPr>
              <a:t>‹#›</a:t>
            </a:fld>
            <a:endParaRPr lang="en-GB"/>
          </a:p>
        </p:txBody>
      </p:sp>
      <p:sp>
        <p:nvSpPr>
          <p:cNvPr id="23" name="Footer Placeholder 22"/>
          <p:cNvSpPr>
            <a:spLocks noGrp="1"/>
          </p:cNvSpPr>
          <p:nvPr>
            <p:ph type="ftr" sz="quarter" idx="16"/>
          </p:nvPr>
        </p:nvSpPr>
        <p:spPr/>
        <p:txBody>
          <a:bodyPr rtlCol="0"/>
          <a:lstStyle/>
          <a:p>
            <a:pPr>
              <a:defRPr/>
            </a:pPr>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D723C96D-9D3B-452B-8616-1B6DE64F83FF}" type="datetimeFigureOut">
              <a:rPr lang="en-US" smtClean="0"/>
              <a:pPr>
                <a:defRPr/>
              </a:pPr>
              <a:t>9/21/2010</a:t>
            </a:fld>
            <a:endParaRPr lang="en-GB"/>
          </a:p>
        </p:txBody>
      </p:sp>
      <p:sp>
        <p:nvSpPr>
          <p:cNvPr id="18" name="Slide Number Placeholder 17"/>
          <p:cNvSpPr>
            <a:spLocks noGrp="1"/>
          </p:cNvSpPr>
          <p:nvPr>
            <p:ph type="sldNum" sz="quarter" idx="11"/>
          </p:nvPr>
        </p:nvSpPr>
        <p:spPr/>
        <p:txBody>
          <a:bodyPr rtlCol="0"/>
          <a:lstStyle/>
          <a:p>
            <a:pPr>
              <a:defRPr/>
            </a:pPr>
            <a:fld id="{408D49B6-5178-4E13-B679-1AE8910F9436}" type="slidenum">
              <a:rPr lang="en-GB" smtClean="0"/>
              <a:pPr>
                <a:defRPr/>
              </a:pPr>
              <a:t>‹#›</a:t>
            </a:fld>
            <a:endParaRPr lang="en-GB"/>
          </a:p>
        </p:txBody>
      </p:sp>
      <p:sp>
        <p:nvSpPr>
          <p:cNvPr id="21" name="Footer Placeholder 20"/>
          <p:cNvSpPr>
            <a:spLocks noGrp="1"/>
          </p:cNvSpPr>
          <p:nvPr>
            <p:ph type="ftr" sz="quarter" idx="12"/>
          </p:nvPr>
        </p:nvSpPr>
        <p:spPr/>
        <p:txBody>
          <a:bodyPr rtlCol="0"/>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0D10099F-5EFF-407F-B7F7-033F79FF15DF}" type="datetimeFigureOut">
              <a:rPr lang="en-US" smtClean="0"/>
              <a:pPr>
                <a:defRPr/>
              </a:pPr>
              <a:t>9/21/2010</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C958A907-775C-41B5-92B1-E5A78A803E10}"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panarchy.org/boulding/spaceship.1966.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14546" y="1142984"/>
            <a:ext cx="6172200" cy="2646056"/>
          </a:xfrm>
        </p:spPr>
        <p:txBody>
          <a:bodyPr>
            <a:normAutofit/>
          </a:bodyPr>
          <a:lstStyle/>
          <a:p>
            <a:r>
              <a:rPr lang="en-GB" sz="4800" dirty="0" smtClean="0">
                <a:latin typeface="Arial" pitchFamily="34" charset="0"/>
                <a:ea typeface="Calibri" pitchFamily="34" charset="0"/>
                <a:cs typeface="Gautami" pitchFamily="2" charset="0"/>
              </a:rPr>
              <a:t>Environment </a:t>
            </a:r>
            <a:r>
              <a:rPr lang="en-GB" sz="4800" smtClean="0">
                <a:latin typeface="Arial" pitchFamily="34" charset="0"/>
                <a:ea typeface="Calibri" pitchFamily="34" charset="0"/>
                <a:cs typeface="Gautami" pitchFamily="2" charset="0"/>
              </a:rPr>
              <a:t>and Economy</a:t>
            </a:r>
            <a:endParaRPr lang="en-GB" sz="4800" dirty="0" smtClean="0">
              <a:ea typeface="Calibri" pitchFamily="34" charset="0"/>
              <a:cs typeface="Gautami" pitchFamily="2" charset="0"/>
            </a:endParaRPr>
          </a:p>
        </p:txBody>
      </p:sp>
      <p:sp>
        <p:nvSpPr>
          <p:cNvPr id="3" name="Subtitle 2"/>
          <p:cNvSpPr>
            <a:spLocks noGrp="1"/>
          </p:cNvSpPr>
          <p:nvPr>
            <p:ph type="subTitle" idx="1"/>
          </p:nvPr>
        </p:nvSpPr>
        <p:spPr>
          <a:xfrm>
            <a:off x="2214546" y="4797152"/>
            <a:ext cx="6400800" cy="1346492"/>
          </a:xfrm>
        </p:spPr>
        <p:txBody>
          <a:bodyPr rtlCol="0">
            <a:normAutofit/>
          </a:bodyPr>
          <a:lstStyle/>
          <a:p>
            <a:pPr fontAlgn="auto">
              <a:spcAft>
                <a:spcPts val="0"/>
              </a:spcAft>
              <a:defRPr/>
            </a:pPr>
            <a:r>
              <a:rPr lang="en-GB" sz="3200" dirty="0" smtClean="0"/>
              <a:t>Some of those who first blew the whistle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74638"/>
            <a:ext cx="3640832" cy="1143000"/>
          </a:xfrm>
        </p:spPr>
        <p:txBody>
          <a:bodyPr/>
          <a:lstStyle/>
          <a:p>
            <a:r>
              <a:rPr lang="en-GB" dirty="0" smtClean="0"/>
              <a:t>The Club of Rome</a:t>
            </a:r>
            <a:endParaRPr lang="en-GB" dirty="0"/>
          </a:p>
        </p:txBody>
      </p:sp>
      <p:sp>
        <p:nvSpPr>
          <p:cNvPr id="3" name="Content Placeholder 2"/>
          <p:cNvSpPr>
            <a:spLocks noGrp="1"/>
          </p:cNvSpPr>
          <p:nvPr>
            <p:ph sz="quarter" idx="1"/>
          </p:nvPr>
        </p:nvSpPr>
        <p:spPr>
          <a:xfrm>
            <a:off x="457200" y="404664"/>
            <a:ext cx="3657600" cy="5767536"/>
          </a:xfrm>
        </p:spPr>
        <p:txBody>
          <a:bodyPr>
            <a:normAutofit/>
          </a:bodyPr>
          <a:lstStyle/>
          <a:p>
            <a:r>
              <a:rPr lang="en-US" sz="2800" dirty="0" smtClean="0"/>
              <a:t>A group of businessmen, academics and others who questioned the environmental impact of exponential growth</a:t>
            </a:r>
          </a:p>
          <a:p>
            <a:r>
              <a:rPr lang="en-US" sz="2800" i="1" dirty="0" smtClean="0"/>
              <a:t>Limits to Growth</a:t>
            </a:r>
            <a:r>
              <a:rPr lang="en-US" sz="2800" dirty="0" smtClean="0"/>
              <a:t> was published in 1972 and was very influential</a:t>
            </a:r>
            <a:endParaRPr lang="en-US" sz="2800" i="1" dirty="0" smtClean="0"/>
          </a:p>
        </p:txBody>
      </p:sp>
      <p:pic>
        <p:nvPicPr>
          <p:cNvPr id="4098" name="Picture 2"/>
          <p:cNvPicPr>
            <a:picLocks noGrp="1" noChangeAspect="1" noChangeArrowheads="1"/>
          </p:cNvPicPr>
          <p:nvPr>
            <p:ph sz="quarter" idx="2"/>
          </p:nvPr>
        </p:nvPicPr>
        <p:blipFill>
          <a:blip r:embed="rId2" cstate="print"/>
          <a:srcRect/>
          <a:stretch>
            <a:fillRect/>
          </a:stretch>
        </p:blipFill>
        <p:spPr bwMode="auto">
          <a:xfrm>
            <a:off x="4932040" y="1431304"/>
            <a:ext cx="2664296" cy="439989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700808"/>
            <a:ext cx="8003232" cy="4896544"/>
          </a:xfrm>
        </p:spPr>
        <p:txBody>
          <a:bodyPr>
            <a:normAutofit/>
          </a:bodyPr>
          <a:lstStyle/>
          <a:p>
            <a:r>
              <a:rPr lang="en-US" dirty="0" smtClean="0"/>
              <a:t>A French riddle for children illustrates another aspect of exponential growth—the apparent suddenness with which it approaches a fixed limit. Suppose you own a pond on which a water lily is growing. The lily plant doubles in size each day. If the lily were allowed to grow unchecked, it would completely cover the pond in 30 day, choking off the other forms of life in the water. For a long time the lily plant seems small, and so you decide not to worry about cutting it back until it covers half the pond. On what day will that be? On the twenty-ninth day, of course. You have one day to save your pond. (Meadows, </a:t>
            </a:r>
            <a:r>
              <a:rPr lang="en-US" i="1" dirty="0" smtClean="0"/>
              <a:t>et al</a:t>
            </a:r>
            <a:r>
              <a:rPr lang="en-US" dirty="0" smtClean="0"/>
              <a:t>., 1972: 29).</a:t>
            </a:r>
            <a:endParaRPr lang="en-GB" dirty="0"/>
          </a:p>
        </p:txBody>
      </p:sp>
      <p:sp>
        <p:nvSpPr>
          <p:cNvPr id="4" name="Title 1"/>
          <p:cNvSpPr>
            <a:spLocks noGrp="1"/>
          </p:cNvSpPr>
          <p:nvPr>
            <p:ph type="title"/>
          </p:nvPr>
        </p:nvSpPr>
        <p:spPr>
          <a:xfrm>
            <a:off x="457200" y="274638"/>
            <a:ext cx="7467600" cy="706090"/>
          </a:xfrm>
        </p:spPr>
        <p:txBody>
          <a:bodyPr/>
          <a:lstStyle/>
          <a:p>
            <a:r>
              <a:rPr lang="en-GB" dirty="0" smtClean="0"/>
              <a:t>Key idea: Exponential growth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5301208"/>
            <a:ext cx="7355160" cy="870992"/>
          </a:xfrm>
        </p:spPr>
        <p:txBody>
          <a:bodyPr>
            <a:normAutofit/>
          </a:bodyPr>
          <a:lstStyle/>
          <a:p>
            <a:r>
              <a:rPr lang="en-GB" dirty="0" smtClean="0"/>
              <a:t>UK Economic Growth measured as GDP, not adjusted for inflation (£m.): Data from UK Treasury</a:t>
            </a:r>
            <a:endParaRPr lang="en-GB" dirty="0"/>
          </a:p>
        </p:txBody>
      </p:sp>
      <p:graphicFrame>
        <p:nvGraphicFramePr>
          <p:cNvPr id="9" name="Content Placeholder 8"/>
          <p:cNvGraphicFramePr>
            <a:graphicFrameLocks noGrp="1"/>
          </p:cNvGraphicFramePr>
          <p:nvPr>
            <p:ph sz="quarter" idx="2"/>
          </p:nvPr>
        </p:nvGraphicFramePr>
        <p:xfrm>
          <a:off x="251520" y="1196752"/>
          <a:ext cx="8280920" cy="374441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640832" cy="1143000"/>
          </a:xfrm>
        </p:spPr>
        <p:txBody>
          <a:bodyPr/>
          <a:lstStyle/>
          <a:p>
            <a:r>
              <a:rPr lang="en-GB" dirty="0" smtClean="0"/>
              <a:t>Paul Ehrlich</a:t>
            </a:r>
            <a:endParaRPr lang="en-GB" dirty="0"/>
          </a:p>
        </p:txBody>
      </p:sp>
      <p:sp>
        <p:nvSpPr>
          <p:cNvPr id="3" name="Content Placeholder 2"/>
          <p:cNvSpPr>
            <a:spLocks noGrp="1"/>
          </p:cNvSpPr>
          <p:nvPr>
            <p:ph sz="quarter" idx="1"/>
          </p:nvPr>
        </p:nvSpPr>
        <p:spPr>
          <a:xfrm>
            <a:off x="4427984" y="548680"/>
            <a:ext cx="3657600" cy="5767536"/>
          </a:xfrm>
        </p:spPr>
        <p:txBody>
          <a:bodyPr>
            <a:normAutofit fontScale="92500"/>
          </a:bodyPr>
          <a:lstStyle/>
          <a:p>
            <a:r>
              <a:rPr lang="en-US" sz="2800" dirty="0" smtClean="0"/>
              <a:t>‘The battle to feed all of humanity is over. In the 1970s and 1980s hundreds of millions of people will starve to death in spite of any crash programs embarked upon now. At this late date nothing can prevent a substantial increase in the world death rate.’ </a:t>
            </a:r>
            <a:endParaRPr lang="en-US" sz="2800" i="1" dirty="0" smtClean="0"/>
          </a:p>
        </p:txBody>
      </p:sp>
      <p:pic>
        <p:nvPicPr>
          <p:cNvPr id="5122" name="Picture 2"/>
          <p:cNvPicPr>
            <a:picLocks noGrp="1" noChangeAspect="1" noChangeArrowheads="1"/>
          </p:cNvPicPr>
          <p:nvPr>
            <p:ph sz="quarter" idx="2"/>
          </p:nvPr>
        </p:nvPicPr>
        <p:blipFill>
          <a:blip r:embed="rId2" cstate="print"/>
          <a:srcRect/>
          <a:stretch>
            <a:fillRect/>
          </a:stretch>
        </p:blipFill>
        <p:spPr bwMode="auto">
          <a:xfrm>
            <a:off x="1043608" y="1772816"/>
            <a:ext cx="2520280" cy="369641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9552" y="1124744"/>
            <a:ext cx="8064896" cy="2808312"/>
          </a:xfrm>
        </p:spPr>
        <p:txBody>
          <a:bodyPr>
            <a:normAutofit/>
          </a:bodyPr>
          <a:lstStyle/>
          <a:p>
            <a:r>
              <a:rPr lang="en-US" dirty="0" smtClean="0"/>
              <a:t>Environmental impact of economic activity is a combination of population size, consumption level, and the efficiency of technological processes. A simple mathematical equation including these three variables generates IPAT: I = 	P × A × T</a:t>
            </a:r>
            <a:endParaRPr lang="en-GB" dirty="0" smtClean="0"/>
          </a:p>
          <a:p>
            <a:r>
              <a:rPr lang="en-US" dirty="0" smtClean="0"/>
              <a:t> Impact = Population × Affluence ×	Technology</a:t>
            </a:r>
            <a:endParaRPr lang="en-GB" dirty="0" smtClean="0"/>
          </a:p>
          <a:p>
            <a:pPr>
              <a:buNone/>
            </a:pPr>
            <a:endParaRPr lang="en-GB" dirty="0" smtClean="0"/>
          </a:p>
        </p:txBody>
      </p:sp>
      <p:sp>
        <p:nvSpPr>
          <p:cNvPr id="4" name="Title 1"/>
          <p:cNvSpPr>
            <a:spLocks noGrp="1"/>
          </p:cNvSpPr>
          <p:nvPr>
            <p:ph type="title"/>
          </p:nvPr>
        </p:nvSpPr>
        <p:spPr>
          <a:xfrm>
            <a:off x="457200" y="274638"/>
            <a:ext cx="7467600" cy="706090"/>
          </a:xfrm>
        </p:spPr>
        <p:txBody>
          <a:bodyPr/>
          <a:lstStyle/>
          <a:p>
            <a:r>
              <a:rPr lang="en-GB" dirty="0" smtClean="0"/>
              <a:t>Key idea: IPAT Equation</a:t>
            </a:r>
          </a:p>
        </p:txBody>
      </p:sp>
      <p:graphicFrame>
        <p:nvGraphicFramePr>
          <p:cNvPr id="5" name="Table 4"/>
          <p:cNvGraphicFramePr>
            <a:graphicFrameLocks noGrp="1"/>
          </p:cNvGraphicFramePr>
          <p:nvPr/>
        </p:nvGraphicFramePr>
        <p:xfrm>
          <a:off x="3635896" y="3717032"/>
          <a:ext cx="4896545" cy="2664297"/>
        </p:xfrm>
        <a:graphic>
          <a:graphicData uri="http://schemas.openxmlformats.org/drawingml/2006/table">
            <a:tbl>
              <a:tblPr/>
              <a:tblGrid>
                <a:gridCol w="1193067"/>
                <a:gridCol w="1193067"/>
                <a:gridCol w="1193067"/>
                <a:gridCol w="1317344"/>
              </a:tblGrid>
              <a:tr h="985119">
                <a:tc>
                  <a:txBody>
                    <a:bodyPr/>
                    <a:lstStyle/>
                    <a:p>
                      <a:pPr>
                        <a:spcAft>
                          <a:spcPts val="0"/>
                        </a:spcAft>
                      </a:pPr>
                      <a:r>
                        <a:rPr lang="en-GB" sz="1800" dirty="0">
                          <a:solidFill>
                            <a:srgbClr val="000000"/>
                          </a:solidFill>
                          <a:latin typeface="Calibri"/>
                          <a:ea typeface="Times New Roman"/>
                          <a:cs typeface="Times New Roman"/>
                        </a:rPr>
                        <a:t>Country</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Population (000s)</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Car ownership</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a:solidFill>
                            <a:srgbClr val="000000"/>
                          </a:solidFill>
                          <a:latin typeface="Calibri"/>
                          <a:ea typeface="Times New Roman"/>
                          <a:cs typeface="Times New Roman"/>
                        </a:rPr>
                        <a:t>IPAT</a:t>
                      </a:r>
                      <a:r>
                        <a:rPr lang="en-GB" sz="1800" baseline="30000">
                          <a:solidFill>
                            <a:srgbClr val="000000"/>
                          </a:solidFill>
                          <a:latin typeface="Calibri"/>
                          <a:ea typeface="Times New Roman"/>
                          <a:cs typeface="Times New Roman"/>
                        </a:rPr>
                        <a:t>a</a:t>
                      </a:r>
                      <a:endParaRPr lang="en-GB" sz="1800">
                        <a:latin typeface="Garamond"/>
                        <a:ea typeface="SimSun"/>
                        <a:cs typeface="Times New Roman"/>
                      </a:endParaRPr>
                    </a:p>
                  </a:txBody>
                  <a:tcPr marL="68580" marR="68580" marT="0" marB="0" anchor="b">
                    <a:lnL>
                      <a:noFill/>
                    </a:lnL>
                    <a:lnR>
                      <a:noFill/>
                    </a:lnR>
                    <a:lnT>
                      <a:noFill/>
                    </a:lnT>
                    <a:lnB>
                      <a:noFill/>
                    </a:lnB>
                  </a:tcPr>
                </a:tc>
              </a:tr>
              <a:tr h="559726">
                <a:tc>
                  <a:txBody>
                    <a:bodyPr/>
                    <a:lstStyle/>
                    <a:p>
                      <a:pPr>
                        <a:spcAft>
                          <a:spcPts val="0"/>
                        </a:spcAft>
                      </a:pPr>
                      <a:r>
                        <a:rPr lang="en-GB" sz="1800" dirty="0">
                          <a:solidFill>
                            <a:srgbClr val="000000"/>
                          </a:solidFill>
                          <a:latin typeface="Calibri"/>
                          <a:ea typeface="Times New Roman"/>
                          <a:cs typeface="Times New Roman"/>
                        </a:rPr>
                        <a:t>China</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a:solidFill>
                            <a:srgbClr val="000000"/>
                          </a:solidFill>
                          <a:latin typeface="Calibri"/>
                          <a:ea typeface="Times New Roman"/>
                          <a:cs typeface="Times New Roman"/>
                        </a:rPr>
                        <a:t>1303720</a:t>
                      </a:r>
                      <a:endParaRPr lang="en-GB" sz="180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32</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41.71904</a:t>
                      </a:r>
                      <a:endParaRPr lang="en-GB" sz="1800" dirty="0">
                        <a:latin typeface="Garamond"/>
                        <a:ea typeface="SimSun"/>
                        <a:cs typeface="Times New Roman"/>
                      </a:endParaRPr>
                    </a:p>
                  </a:txBody>
                  <a:tcPr marL="68580" marR="68580" marT="0" marB="0" anchor="b">
                    <a:lnL>
                      <a:noFill/>
                    </a:lnL>
                    <a:lnR>
                      <a:noFill/>
                    </a:lnR>
                    <a:lnT>
                      <a:noFill/>
                    </a:lnT>
                    <a:lnB>
                      <a:noFill/>
                    </a:lnB>
                  </a:tcPr>
                </a:tc>
              </a:tr>
              <a:tr h="559726">
                <a:tc>
                  <a:txBody>
                    <a:bodyPr/>
                    <a:lstStyle/>
                    <a:p>
                      <a:pPr>
                        <a:spcAft>
                          <a:spcPts val="0"/>
                        </a:spcAft>
                      </a:pPr>
                      <a:r>
                        <a:rPr lang="en-GB" sz="1800">
                          <a:solidFill>
                            <a:srgbClr val="000000"/>
                          </a:solidFill>
                          <a:latin typeface="Calibri"/>
                          <a:ea typeface="Times New Roman"/>
                          <a:cs typeface="Times New Roman"/>
                        </a:rPr>
                        <a:t>USA</a:t>
                      </a:r>
                      <a:endParaRPr lang="en-GB" sz="180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a:solidFill>
                            <a:srgbClr val="000000"/>
                          </a:solidFill>
                          <a:latin typeface="Calibri"/>
                          <a:ea typeface="Times New Roman"/>
                          <a:cs typeface="Times New Roman"/>
                        </a:rPr>
                        <a:t>295896</a:t>
                      </a:r>
                      <a:endParaRPr lang="en-GB" sz="180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820</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242.63472</a:t>
                      </a:r>
                      <a:endParaRPr lang="en-GB" sz="1800" dirty="0">
                        <a:latin typeface="Garamond"/>
                        <a:ea typeface="SimSun"/>
                        <a:cs typeface="Times New Roman"/>
                      </a:endParaRPr>
                    </a:p>
                  </a:txBody>
                  <a:tcPr marL="68580" marR="68580" marT="0" marB="0" anchor="b">
                    <a:lnL>
                      <a:noFill/>
                    </a:lnL>
                    <a:lnR>
                      <a:noFill/>
                    </a:lnR>
                    <a:lnT>
                      <a:noFill/>
                    </a:lnT>
                    <a:lnB>
                      <a:noFill/>
                    </a:lnB>
                  </a:tcPr>
                </a:tc>
              </a:tr>
              <a:tr h="559726">
                <a:tc>
                  <a:txBody>
                    <a:bodyPr/>
                    <a:lstStyle/>
                    <a:p>
                      <a:pPr>
                        <a:spcAft>
                          <a:spcPts val="0"/>
                        </a:spcAft>
                      </a:pPr>
                      <a:r>
                        <a:rPr lang="en-GB" sz="1800">
                          <a:solidFill>
                            <a:srgbClr val="000000"/>
                          </a:solidFill>
                          <a:latin typeface="Calibri"/>
                          <a:ea typeface="Times New Roman"/>
                          <a:cs typeface="Times New Roman"/>
                        </a:rPr>
                        <a:t>Brazil</a:t>
                      </a:r>
                      <a:endParaRPr lang="en-GB" sz="180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a:solidFill>
                            <a:srgbClr val="000000"/>
                          </a:solidFill>
                          <a:latin typeface="Calibri"/>
                          <a:ea typeface="Times New Roman"/>
                          <a:cs typeface="Times New Roman"/>
                        </a:rPr>
                        <a:t>186831</a:t>
                      </a:r>
                      <a:endParaRPr lang="en-GB" sz="180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198</a:t>
                      </a:r>
                      <a:endParaRPr lang="en-GB" sz="1800" dirty="0">
                        <a:latin typeface="Garamond"/>
                        <a:ea typeface="SimSun"/>
                        <a:cs typeface="Times New Roman"/>
                      </a:endParaRPr>
                    </a:p>
                  </a:txBody>
                  <a:tcPr marL="68580" marR="68580" marT="0" marB="0" anchor="b">
                    <a:lnL>
                      <a:noFill/>
                    </a:lnL>
                    <a:lnR>
                      <a:noFill/>
                    </a:lnR>
                    <a:lnT>
                      <a:noFill/>
                    </a:lnT>
                    <a:lnB>
                      <a:noFill/>
                    </a:lnB>
                  </a:tcPr>
                </a:tc>
                <a:tc>
                  <a:txBody>
                    <a:bodyPr/>
                    <a:lstStyle/>
                    <a:p>
                      <a:pPr algn="r">
                        <a:spcAft>
                          <a:spcPts val="0"/>
                        </a:spcAft>
                      </a:pPr>
                      <a:r>
                        <a:rPr lang="en-GB" sz="1800" dirty="0">
                          <a:solidFill>
                            <a:srgbClr val="000000"/>
                          </a:solidFill>
                          <a:latin typeface="Calibri"/>
                          <a:ea typeface="Times New Roman"/>
                          <a:cs typeface="Times New Roman"/>
                        </a:rPr>
                        <a:t>36.992538</a:t>
                      </a:r>
                      <a:endParaRPr lang="en-GB" sz="1800" dirty="0">
                        <a:latin typeface="Garamond"/>
                        <a:ea typeface="SimSun"/>
                        <a:cs typeface="Times New Roman"/>
                      </a:endParaRPr>
                    </a:p>
                  </a:txBody>
                  <a:tcPr marL="68580" marR="68580" marT="0" marB="0" anchor="b">
                    <a:lnL>
                      <a:noFill/>
                    </a:lnL>
                    <a:lnR>
                      <a:noFill/>
                    </a:lnR>
                    <a:lnT>
                      <a:noFill/>
                    </a:lnT>
                    <a:lnB>
                      <a:noFill/>
                    </a:lnB>
                  </a:tcPr>
                </a:tc>
              </a:tr>
            </a:tbl>
          </a:graphicData>
        </a:graphic>
      </p:graphicFrame>
      <p:sp>
        <p:nvSpPr>
          <p:cNvPr id="6" name="Content Placeholder 2"/>
          <p:cNvSpPr txBox="1">
            <a:spLocks/>
          </p:cNvSpPr>
          <p:nvPr/>
        </p:nvSpPr>
        <p:spPr>
          <a:xfrm>
            <a:off x="609600" y="3645024"/>
            <a:ext cx="2810272" cy="310472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Compare environmental impact of car ownership in Brazil, China and the USA</a:t>
            </a:r>
            <a:endParaRPr kumimoji="0" lang="en-GB"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p:txBody>
          <a:bodyPr>
            <a:normAutofit fontScale="85000" lnSpcReduction="20000"/>
          </a:bodyPr>
          <a:lstStyle/>
          <a:p>
            <a:r>
              <a:rPr lang="en-US" i="1" dirty="0" smtClean="0"/>
              <a:t>The Population Bomb</a:t>
            </a:r>
            <a:r>
              <a:rPr lang="en-US" dirty="0" smtClean="0"/>
              <a:t> (1968)</a:t>
            </a:r>
          </a:p>
          <a:p>
            <a:r>
              <a:rPr lang="en-US" i="1" dirty="0" smtClean="0"/>
              <a:t>[from ‘What the Liberals Say’]</a:t>
            </a:r>
          </a:p>
          <a:p>
            <a:r>
              <a:rPr lang="en-GB" dirty="0" smtClean="0"/>
              <a:t/>
            </a:r>
            <a:br>
              <a:rPr lang="en-GB" dirty="0" smtClean="0"/>
            </a:br>
            <a:r>
              <a:rPr lang="en-GB" dirty="0" smtClean="0"/>
              <a:t/>
            </a:r>
            <a:br>
              <a:rPr lang="en-GB" dirty="0" smtClean="0"/>
            </a:br>
            <a:r>
              <a:rPr lang="en-GB" dirty="0" smtClean="0"/>
              <a:t>“The Population of the U.S. will shrink from 250 million to about 22.5 million before 1999 because of famine and global warming.”</a:t>
            </a:r>
          </a:p>
          <a:p>
            <a:r>
              <a:rPr lang="en-GB" b="1" dirty="0" smtClean="0"/>
              <a:t>Source</a:t>
            </a:r>
            <a:r>
              <a:rPr lang="en-GB" dirty="0" smtClean="0"/>
              <a:t>: </a:t>
            </a:r>
            <a:r>
              <a:rPr lang="en-GB" i="1" dirty="0" smtClean="0"/>
              <a:t>The Professors -- The 101 Most Dangerous Academics in America,</a:t>
            </a:r>
            <a:r>
              <a:rPr lang="en-GB" dirty="0" smtClean="0"/>
              <a:t> by David Horowitz, 2006, page 140.</a:t>
            </a:r>
          </a:p>
          <a:p>
            <a:endParaRPr lang="en-GB" i="1" dirty="0"/>
          </a:p>
        </p:txBody>
      </p:sp>
      <p:pic>
        <p:nvPicPr>
          <p:cNvPr id="31746" name="Picture 2"/>
          <p:cNvPicPr>
            <a:picLocks noGrp="1" noChangeAspect="1" noChangeArrowheads="1"/>
          </p:cNvPicPr>
          <p:nvPr>
            <p:ph sz="quarter" idx="2"/>
          </p:nvPr>
        </p:nvPicPr>
        <p:blipFill>
          <a:blip r:embed="rId2" cstate="print"/>
          <a:srcRect/>
          <a:stretch>
            <a:fillRect/>
          </a:stretch>
        </p:blipFill>
        <p:spPr bwMode="auto">
          <a:xfrm>
            <a:off x="4788024" y="677836"/>
            <a:ext cx="3960440" cy="584560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640832" cy="1143000"/>
          </a:xfrm>
        </p:spPr>
        <p:txBody>
          <a:bodyPr/>
          <a:lstStyle/>
          <a:p>
            <a:r>
              <a:rPr lang="en-GB" dirty="0" smtClean="0"/>
              <a:t>E. F. Schumacher</a:t>
            </a:r>
            <a:endParaRPr lang="en-GB" dirty="0"/>
          </a:p>
        </p:txBody>
      </p:sp>
      <p:sp>
        <p:nvSpPr>
          <p:cNvPr id="3" name="Content Placeholder 2"/>
          <p:cNvSpPr>
            <a:spLocks noGrp="1"/>
          </p:cNvSpPr>
          <p:nvPr>
            <p:ph sz="quarter" idx="1"/>
          </p:nvPr>
        </p:nvSpPr>
        <p:spPr>
          <a:xfrm>
            <a:off x="4427984" y="548680"/>
            <a:ext cx="3657600" cy="5767536"/>
          </a:xfrm>
        </p:spPr>
        <p:txBody>
          <a:bodyPr>
            <a:normAutofit/>
          </a:bodyPr>
          <a:lstStyle/>
          <a:p>
            <a:r>
              <a:rPr lang="en-US" sz="2800" i="1" dirty="0" smtClean="0"/>
              <a:t>1911-1977, born in Germany</a:t>
            </a:r>
          </a:p>
          <a:p>
            <a:r>
              <a:rPr lang="en-US" sz="2800" i="1" dirty="0" smtClean="0"/>
              <a:t>Brilliant conventional economist who became concerned about resource use when he worked for the National Coal Board</a:t>
            </a:r>
          </a:p>
          <a:p>
            <a:r>
              <a:rPr lang="en-US" sz="2800" i="1" dirty="0" smtClean="0"/>
              <a:t>Coined the phrase ‘small is beautiful’</a:t>
            </a:r>
            <a:endParaRPr lang="en-US" sz="2800" i="1" dirty="0" smtClean="0"/>
          </a:p>
        </p:txBody>
      </p:sp>
      <p:pic>
        <p:nvPicPr>
          <p:cNvPr id="32770" name="Picture 2"/>
          <p:cNvPicPr>
            <a:picLocks noGrp="1" noChangeAspect="1" noChangeArrowheads="1"/>
          </p:cNvPicPr>
          <p:nvPr>
            <p:ph sz="quarter" idx="2"/>
          </p:nvPr>
        </p:nvPicPr>
        <p:blipFill>
          <a:blip r:embed="rId2" cstate="print"/>
          <a:srcRect/>
          <a:stretch>
            <a:fillRect/>
          </a:stretch>
        </p:blipFill>
        <p:spPr bwMode="auto">
          <a:xfrm>
            <a:off x="971600" y="1914113"/>
            <a:ext cx="2592287" cy="351069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06090"/>
          </a:xfrm>
        </p:spPr>
        <p:txBody>
          <a:bodyPr/>
          <a:lstStyle/>
          <a:p>
            <a:r>
              <a:rPr lang="en-GB" dirty="0" smtClean="0"/>
              <a:t>Key ideas:</a:t>
            </a:r>
          </a:p>
        </p:txBody>
      </p:sp>
      <p:sp>
        <p:nvSpPr>
          <p:cNvPr id="7" name="Content Placeholder 6"/>
          <p:cNvSpPr>
            <a:spLocks noGrp="1"/>
          </p:cNvSpPr>
          <p:nvPr>
            <p:ph sz="quarter" idx="1"/>
          </p:nvPr>
        </p:nvSpPr>
        <p:spPr/>
        <p:txBody>
          <a:bodyPr>
            <a:normAutofit/>
          </a:bodyPr>
          <a:lstStyle/>
          <a:p>
            <a:r>
              <a:rPr lang="en-GB" dirty="0" smtClean="0"/>
              <a:t>Intermediate </a:t>
            </a:r>
            <a:r>
              <a:rPr lang="en-GB" dirty="0" smtClean="0"/>
              <a:t>technology: sceptical about technology: ‘technology with a human face’</a:t>
            </a:r>
          </a:p>
          <a:p>
            <a:r>
              <a:rPr lang="en-US" dirty="0" smtClean="0"/>
              <a:t>Schumacher </a:t>
            </a:r>
            <a:r>
              <a:rPr lang="en-US" dirty="0" smtClean="0"/>
              <a:t>was concerned with the ever-increasing scale of production </a:t>
            </a:r>
            <a:r>
              <a:rPr lang="en-US" dirty="0" smtClean="0"/>
              <a:t>systems: he </a:t>
            </a:r>
            <a:r>
              <a:rPr lang="en-US" dirty="0" smtClean="0"/>
              <a:t>believed that development should take place outside the cities and create an ‘agro-industrial structure’ of small towns based in the </a:t>
            </a:r>
            <a:r>
              <a:rPr lang="en-US" dirty="0" smtClean="0"/>
              <a:t>countryside</a:t>
            </a:r>
            <a:endParaRPr lang="en-GB" dirty="0" smtClean="0"/>
          </a:p>
          <a:p>
            <a:r>
              <a:rPr lang="en-GB" dirty="0" smtClean="0"/>
              <a:t>Buddhist </a:t>
            </a:r>
            <a:r>
              <a:rPr lang="en-GB" dirty="0" smtClean="0"/>
              <a:t>economics—the quality of work and production was as important as the quantity. Use the </a:t>
            </a:r>
            <a:r>
              <a:rPr lang="en-GB" dirty="0" err="1" smtClean="0"/>
              <a:t>buddhist</a:t>
            </a:r>
            <a:r>
              <a:rPr lang="en-GB" dirty="0" smtClean="0"/>
              <a:t> concept of ‘right livelihood’</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a:xfrm>
            <a:off x="457200" y="1600200"/>
            <a:ext cx="4186808" cy="4997152"/>
          </a:xfrm>
        </p:spPr>
        <p:txBody>
          <a:bodyPr>
            <a:normAutofit fontScale="92500"/>
          </a:bodyPr>
          <a:lstStyle/>
          <a:p>
            <a:r>
              <a:rPr lang="en-GB" dirty="0" smtClean="0"/>
              <a:t>…</a:t>
            </a:r>
            <a:r>
              <a:rPr lang="en-GB" dirty="0" smtClean="0"/>
              <a:t>the reign of quantity celebrates its greatest triumphs in "the Market." Everything is equated with everything else. To equate things means to give them a price and thus to make them exchangeable. To the extent that economic thinking is based on the market, it takes the sacredness out of life, because there can be nothing sacred in something that has a price.</a:t>
            </a:r>
          </a:p>
          <a:p>
            <a:endParaRPr lang="en-GB" i="1" dirty="0"/>
          </a:p>
        </p:txBody>
      </p:sp>
      <p:pic>
        <p:nvPicPr>
          <p:cNvPr id="33794" name="Picture 2"/>
          <p:cNvPicPr>
            <a:picLocks noGrp="1" noChangeAspect="1" noChangeArrowheads="1"/>
          </p:cNvPicPr>
          <p:nvPr>
            <p:ph sz="quarter" idx="2"/>
          </p:nvPr>
        </p:nvPicPr>
        <p:blipFill>
          <a:blip r:embed="rId2" cstate="print"/>
          <a:srcRect/>
          <a:stretch>
            <a:fillRect/>
          </a:stretch>
        </p:blipFill>
        <p:spPr bwMode="auto">
          <a:xfrm>
            <a:off x="5076056" y="980728"/>
            <a:ext cx="3363219" cy="510026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640832" cy="1143000"/>
          </a:xfrm>
        </p:spPr>
        <p:txBody>
          <a:bodyPr/>
          <a:lstStyle/>
          <a:p>
            <a:r>
              <a:rPr lang="en-GB" dirty="0" smtClean="0"/>
              <a:t>Howard </a:t>
            </a:r>
            <a:r>
              <a:rPr lang="en-GB" dirty="0" err="1" smtClean="0"/>
              <a:t>Odum</a:t>
            </a:r>
            <a:endParaRPr lang="en-GB" dirty="0"/>
          </a:p>
        </p:txBody>
      </p:sp>
      <p:sp>
        <p:nvSpPr>
          <p:cNvPr id="3" name="Content Placeholder 2"/>
          <p:cNvSpPr>
            <a:spLocks noGrp="1"/>
          </p:cNvSpPr>
          <p:nvPr>
            <p:ph sz="quarter" idx="1"/>
          </p:nvPr>
        </p:nvSpPr>
        <p:spPr>
          <a:xfrm>
            <a:off x="4427984" y="548680"/>
            <a:ext cx="3657600" cy="5767536"/>
          </a:xfrm>
        </p:spPr>
        <p:txBody>
          <a:bodyPr>
            <a:normAutofit/>
          </a:bodyPr>
          <a:lstStyle/>
          <a:p>
            <a:r>
              <a:rPr lang="en-US" sz="2800" i="1" dirty="0" smtClean="0"/>
              <a:t>1924-2002</a:t>
            </a:r>
          </a:p>
          <a:p>
            <a:r>
              <a:rPr lang="en-US" sz="2800" i="1" dirty="0" err="1" smtClean="0"/>
              <a:t>Interdisiplinary</a:t>
            </a:r>
            <a:r>
              <a:rPr lang="en-US" sz="2800" i="1" dirty="0" smtClean="0"/>
              <a:t> work: environmental sciences, ecological </a:t>
            </a:r>
            <a:r>
              <a:rPr lang="en-US" sz="2800" i="1" dirty="0" err="1" smtClean="0"/>
              <a:t>modelling</a:t>
            </a:r>
            <a:r>
              <a:rPr lang="en-US" sz="2800" i="1" dirty="0" smtClean="0"/>
              <a:t>, </a:t>
            </a:r>
            <a:r>
              <a:rPr lang="en-US" sz="2800" i="1" dirty="0" err="1" smtClean="0"/>
              <a:t>meterology</a:t>
            </a:r>
            <a:r>
              <a:rPr lang="en-US" sz="2800" i="1" dirty="0" smtClean="0"/>
              <a:t>, zoology, systems ecology and ecological economics</a:t>
            </a:r>
          </a:p>
          <a:p>
            <a:endParaRPr lang="en-US" sz="2800" i="1" dirty="0" smtClean="0"/>
          </a:p>
        </p:txBody>
      </p:sp>
      <p:pic>
        <p:nvPicPr>
          <p:cNvPr id="34818" name="Picture 2"/>
          <p:cNvPicPr>
            <a:picLocks noGrp="1" noChangeAspect="1" noChangeArrowheads="1"/>
          </p:cNvPicPr>
          <p:nvPr>
            <p:ph sz="quarter" idx="2"/>
          </p:nvPr>
        </p:nvPicPr>
        <p:blipFill>
          <a:blip r:embed="rId2" cstate="print"/>
          <a:srcRect/>
          <a:stretch>
            <a:fillRect/>
          </a:stretch>
        </p:blipFill>
        <p:spPr bwMode="auto">
          <a:xfrm>
            <a:off x="611560" y="1833302"/>
            <a:ext cx="2880320" cy="432048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pPr algn="ctr"/>
            <a:r>
              <a:rPr lang="en-GB" sz="4400" dirty="0" smtClean="0"/>
              <a:t>Environmental Crisis?</a:t>
            </a:r>
            <a:endParaRPr lang="en-GB" sz="4400" dirty="0"/>
          </a:p>
        </p:txBody>
      </p:sp>
      <p:graphicFrame>
        <p:nvGraphicFramePr>
          <p:cNvPr id="4" name="Content Placeholder 3"/>
          <p:cNvGraphicFramePr>
            <a:graphicFrameLocks noGrp="1"/>
          </p:cNvGraphicFramePr>
          <p:nvPr>
            <p:ph sz="quarter" idx="1"/>
          </p:nvPr>
        </p:nvGraphicFramePr>
        <p:xfrm>
          <a:off x="457200" y="1600200"/>
          <a:ext cx="7467600" cy="5214240"/>
        </p:xfrm>
        <a:graphic>
          <a:graphicData uri="http://schemas.openxmlformats.org/drawingml/2006/table">
            <a:tbl>
              <a:tblPr firstRow="1" bandRow="1">
                <a:tableStyleId>{5C22544A-7EE6-4342-B048-85BDC9FD1C3A}</a:tableStyleId>
              </a:tblPr>
              <a:tblGrid>
                <a:gridCol w="3733800"/>
                <a:gridCol w="3733800"/>
              </a:tblGrid>
              <a:tr h="594720">
                <a:tc>
                  <a:txBody>
                    <a:bodyPr/>
                    <a:lstStyle/>
                    <a:p>
                      <a:r>
                        <a:rPr lang="en-GB" sz="2400" dirty="0" smtClean="0"/>
                        <a:t>Problem</a:t>
                      </a:r>
                      <a:endParaRPr lang="en-GB" sz="2400" dirty="0"/>
                    </a:p>
                  </a:txBody>
                  <a:tcPr/>
                </a:tc>
                <a:tc>
                  <a:txBody>
                    <a:bodyPr/>
                    <a:lstStyle/>
                    <a:p>
                      <a:r>
                        <a:rPr lang="en-GB" sz="2400" dirty="0" smtClean="0"/>
                        <a:t>Agent</a:t>
                      </a:r>
                      <a:endParaRPr lang="en-GB" sz="2400" dirty="0"/>
                    </a:p>
                  </a:txBody>
                  <a:tcPr/>
                </a:tc>
              </a:tr>
              <a:tr h="594720">
                <a:tc>
                  <a:txBody>
                    <a:bodyPr/>
                    <a:lstStyle/>
                    <a:p>
                      <a:r>
                        <a:rPr lang="en-GB" sz="2400" dirty="0" smtClean="0"/>
                        <a:t>Climate</a:t>
                      </a:r>
                      <a:r>
                        <a:rPr lang="en-GB" sz="2400" baseline="0" dirty="0" smtClean="0"/>
                        <a:t> change</a:t>
                      </a:r>
                      <a:endParaRPr lang="en-GB" sz="2400" dirty="0"/>
                    </a:p>
                  </a:txBody>
                  <a:tcPr/>
                </a:tc>
                <a:tc>
                  <a:txBody>
                    <a:bodyPr/>
                    <a:lstStyle/>
                    <a:p>
                      <a:r>
                        <a:rPr lang="en-GB" sz="2400" dirty="0" smtClean="0"/>
                        <a:t>Greenhouse gases</a:t>
                      </a:r>
                      <a:endParaRPr lang="en-GB" sz="2400" dirty="0"/>
                    </a:p>
                  </a:txBody>
                  <a:tcPr/>
                </a:tc>
              </a:tr>
              <a:tr h="594720">
                <a:tc>
                  <a:txBody>
                    <a:bodyPr/>
                    <a:lstStyle/>
                    <a:p>
                      <a:r>
                        <a:rPr lang="en-GB" sz="2400" dirty="0" smtClean="0"/>
                        <a:t>Ozone</a:t>
                      </a:r>
                      <a:r>
                        <a:rPr lang="en-GB" sz="2400" baseline="0" dirty="0" smtClean="0"/>
                        <a:t> depletion</a:t>
                      </a:r>
                      <a:endParaRPr lang="en-GB" sz="2400" dirty="0"/>
                    </a:p>
                  </a:txBody>
                  <a:tcPr/>
                </a:tc>
                <a:tc>
                  <a:txBody>
                    <a:bodyPr/>
                    <a:lstStyle/>
                    <a:p>
                      <a:r>
                        <a:rPr lang="en-GB" sz="2400" dirty="0" smtClean="0"/>
                        <a:t>Emissions of CFCs</a:t>
                      </a:r>
                      <a:endParaRPr lang="en-GB" sz="2400" dirty="0"/>
                    </a:p>
                  </a:txBody>
                  <a:tcPr/>
                </a:tc>
              </a:tr>
              <a:tr h="594720">
                <a:tc>
                  <a:txBody>
                    <a:bodyPr/>
                    <a:lstStyle/>
                    <a:p>
                      <a:r>
                        <a:rPr lang="en-GB" sz="2400" dirty="0" smtClean="0"/>
                        <a:t>Species extinction</a:t>
                      </a:r>
                      <a:endParaRPr lang="en-GB" sz="2400" dirty="0"/>
                    </a:p>
                  </a:txBody>
                  <a:tcPr/>
                </a:tc>
                <a:tc>
                  <a:txBody>
                    <a:bodyPr/>
                    <a:lstStyle/>
                    <a:p>
                      <a:r>
                        <a:rPr lang="en-GB" sz="2400" dirty="0" smtClean="0"/>
                        <a:t>Loss of habitat</a:t>
                      </a:r>
                      <a:endParaRPr lang="en-GB" sz="2400" dirty="0"/>
                    </a:p>
                  </a:txBody>
                  <a:tcPr/>
                </a:tc>
              </a:tr>
              <a:tr h="594720">
                <a:tc>
                  <a:txBody>
                    <a:bodyPr/>
                    <a:lstStyle/>
                    <a:p>
                      <a:r>
                        <a:rPr lang="en-GB" sz="2400" dirty="0" smtClean="0"/>
                        <a:t>Fishery destruction</a:t>
                      </a:r>
                      <a:endParaRPr lang="en-GB" sz="2400" dirty="0"/>
                    </a:p>
                  </a:txBody>
                  <a:tcPr/>
                </a:tc>
                <a:tc>
                  <a:txBody>
                    <a:bodyPr/>
                    <a:lstStyle/>
                    <a:p>
                      <a:r>
                        <a:rPr lang="en-GB" sz="2400" dirty="0" smtClean="0"/>
                        <a:t>Over-fishing</a:t>
                      </a:r>
                      <a:endParaRPr lang="en-GB" sz="2400" dirty="0"/>
                    </a:p>
                  </a:txBody>
                  <a:tcPr/>
                </a:tc>
              </a:tr>
              <a:tr h="594720">
                <a:tc>
                  <a:txBody>
                    <a:bodyPr/>
                    <a:lstStyle/>
                    <a:p>
                      <a:r>
                        <a:rPr lang="en-GB" sz="2400" dirty="0" smtClean="0"/>
                        <a:t>Deforestation</a:t>
                      </a:r>
                      <a:endParaRPr lang="en-GB" sz="2400" dirty="0"/>
                    </a:p>
                  </a:txBody>
                  <a:tcPr/>
                </a:tc>
                <a:tc>
                  <a:txBody>
                    <a:bodyPr/>
                    <a:lstStyle/>
                    <a:p>
                      <a:r>
                        <a:rPr lang="en-GB" sz="2400" dirty="0" smtClean="0"/>
                        <a:t>Unsustainable agriculture</a:t>
                      </a:r>
                      <a:endParaRPr lang="en-GB" sz="2400" dirty="0"/>
                    </a:p>
                  </a:txBody>
                  <a:tcPr/>
                </a:tc>
              </a:tr>
              <a:tr h="594720">
                <a:tc>
                  <a:txBody>
                    <a:bodyPr/>
                    <a:lstStyle/>
                    <a:p>
                      <a:r>
                        <a:rPr lang="en-GB" sz="2400" dirty="0" smtClean="0"/>
                        <a:t>Land</a:t>
                      </a:r>
                      <a:r>
                        <a:rPr lang="en-GB" sz="2400" baseline="0" dirty="0" smtClean="0"/>
                        <a:t> degradation</a:t>
                      </a:r>
                      <a:endParaRPr lang="en-GB" sz="2400" dirty="0"/>
                    </a:p>
                  </a:txBody>
                  <a:tcPr/>
                </a:tc>
                <a:tc>
                  <a:txBody>
                    <a:bodyPr/>
                    <a:lstStyle/>
                    <a:p>
                      <a:r>
                        <a:rPr lang="en-GB" sz="2400" dirty="0" smtClean="0"/>
                        <a:t>Over-exploitation; cash crops</a:t>
                      </a:r>
                      <a:endParaRPr lang="en-GB" sz="2400" dirty="0"/>
                    </a:p>
                  </a:txBody>
                  <a:tcPr/>
                </a:tc>
              </a:tr>
              <a:tr h="594720">
                <a:tc>
                  <a:txBody>
                    <a:bodyPr/>
                    <a:lstStyle/>
                    <a:p>
                      <a:r>
                        <a:rPr lang="en-GB" sz="2400" dirty="0" smtClean="0"/>
                        <a:t>Depletion of natural resources</a:t>
                      </a:r>
                      <a:endParaRPr lang="en-GB" sz="2400" dirty="0"/>
                    </a:p>
                  </a:txBody>
                  <a:tcPr/>
                </a:tc>
                <a:tc>
                  <a:txBody>
                    <a:bodyPr/>
                    <a:lstStyle/>
                    <a:p>
                      <a:r>
                        <a:rPr lang="en-GB" sz="2400" dirty="0" smtClean="0"/>
                        <a:t>Over-exploitation</a:t>
                      </a:r>
                      <a:endParaRPr lang="en-GB" sz="2400" dirty="0"/>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06090"/>
          </a:xfrm>
        </p:spPr>
        <p:txBody>
          <a:bodyPr/>
          <a:lstStyle/>
          <a:p>
            <a:r>
              <a:rPr lang="en-GB" dirty="0" smtClean="0"/>
              <a:t>Key ideas:</a:t>
            </a:r>
          </a:p>
        </p:txBody>
      </p:sp>
      <p:sp>
        <p:nvSpPr>
          <p:cNvPr id="7" name="Content Placeholder 6"/>
          <p:cNvSpPr>
            <a:spLocks noGrp="1"/>
          </p:cNvSpPr>
          <p:nvPr>
            <p:ph sz="quarter" idx="1"/>
          </p:nvPr>
        </p:nvSpPr>
        <p:spPr>
          <a:xfrm>
            <a:off x="457200" y="1124744"/>
            <a:ext cx="7467600" cy="5349208"/>
          </a:xfrm>
        </p:spPr>
        <p:txBody>
          <a:bodyPr>
            <a:normAutofit/>
          </a:bodyPr>
          <a:lstStyle/>
          <a:p>
            <a:r>
              <a:rPr lang="en-GB" dirty="0" smtClean="0"/>
              <a:t>Ecosystem ecology</a:t>
            </a:r>
          </a:p>
          <a:p>
            <a:r>
              <a:rPr lang="en-GB" dirty="0" smtClean="0"/>
              <a:t>Entropy: quantity of energy matters too</a:t>
            </a:r>
          </a:p>
          <a:p>
            <a:r>
              <a:rPr lang="en-GB" dirty="0" err="1" smtClean="0"/>
              <a:t>Emergy</a:t>
            </a:r>
            <a:r>
              <a:rPr lang="en-GB" dirty="0" smtClean="0"/>
              <a:t>: </a:t>
            </a:r>
            <a:r>
              <a:rPr lang="en-US" dirty="0" smtClean="0"/>
              <a:t>energy beings with the sun and is transformed by natural and technological processes. </a:t>
            </a:r>
            <a:r>
              <a:rPr lang="en-US" dirty="0" err="1" smtClean="0"/>
              <a:t>Odum</a:t>
            </a:r>
            <a:r>
              <a:rPr lang="en-US" dirty="0" smtClean="0"/>
              <a:t> proposed that a measurement of the amount of transformed solar energy embodied in any product of the biosphere or human society—for which he coined the term ‘</a:t>
            </a:r>
            <a:r>
              <a:rPr lang="en-US" dirty="0" err="1" smtClean="0"/>
              <a:t>emergy</a:t>
            </a:r>
            <a:r>
              <a:rPr lang="en-US" dirty="0" smtClean="0"/>
              <a:t>’—could provide a kind of ‘universal currency’ which would allow fair and accurate comparison of the human and natural contributions to any particular economic process. </a:t>
            </a:r>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p:txBody>
          <a:bodyPr>
            <a:normAutofit/>
          </a:bodyPr>
          <a:lstStyle/>
          <a:p>
            <a:r>
              <a:rPr lang="en-GB" i="1" dirty="0" smtClean="0"/>
              <a:t>A Prosperous Way </a:t>
            </a:r>
            <a:r>
              <a:rPr lang="en-GB" i="1" dirty="0" smtClean="0"/>
              <a:t>Down</a:t>
            </a:r>
          </a:p>
          <a:p>
            <a:r>
              <a:rPr lang="en-GB" i="1" dirty="0" smtClean="0"/>
              <a:t>Proposed the need for an energy descent</a:t>
            </a:r>
          </a:p>
          <a:p>
            <a:r>
              <a:rPr lang="en-GB" i="1" dirty="0" smtClean="0"/>
              <a:t>Influential on the </a:t>
            </a:r>
            <a:r>
              <a:rPr lang="en-GB" i="1" dirty="0" err="1" smtClean="0"/>
              <a:t>permculature</a:t>
            </a:r>
            <a:r>
              <a:rPr lang="en-GB" i="1" dirty="0" smtClean="0"/>
              <a:t> movement</a:t>
            </a: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057798" y="552277"/>
            <a:ext cx="4762673" cy="476267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3640832" cy="1143000"/>
          </a:xfrm>
        </p:spPr>
        <p:txBody>
          <a:bodyPr/>
          <a:lstStyle/>
          <a:p>
            <a:r>
              <a:rPr lang="en-GB" dirty="0" smtClean="0"/>
              <a:t>Hazel Henderson</a:t>
            </a:r>
            <a:endParaRPr lang="en-GB" dirty="0"/>
          </a:p>
        </p:txBody>
      </p:sp>
      <p:sp>
        <p:nvSpPr>
          <p:cNvPr id="3" name="Content Placeholder 2"/>
          <p:cNvSpPr>
            <a:spLocks noGrp="1"/>
          </p:cNvSpPr>
          <p:nvPr>
            <p:ph sz="quarter" idx="1"/>
          </p:nvPr>
        </p:nvSpPr>
        <p:spPr>
          <a:xfrm>
            <a:off x="4427984" y="548680"/>
            <a:ext cx="3657600" cy="5767536"/>
          </a:xfrm>
        </p:spPr>
        <p:txBody>
          <a:bodyPr>
            <a:normAutofit/>
          </a:bodyPr>
          <a:lstStyle/>
          <a:p>
            <a:r>
              <a:rPr lang="en-US" sz="2800" i="1" dirty="0" smtClean="0"/>
              <a:t>1933-present</a:t>
            </a:r>
          </a:p>
          <a:p>
            <a:r>
              <a:rPr lang="en-US" sz="2800" i="1" dirty="0" smtClean="0"/>
              <a:t>Born in Bristol but worked mainly in the US</a:t>
            </a:r>
          </a:p>
          <a:p>
            <a:endParaRPr lang="en-US" sz="2800" i="1" dirty="0" smtClean="0"/>
          </a:p>
        </p:txBody>
      </p:sp>
      <p:pic>
        <p:nvPicPr>
          <p:cNvPr id="35842" name="Picture 2"/>
          <p:cNvPicPr>
            <a:picLocks noGrp="1" noChangeAspect="1" noChangeArrowheads="1"/>
          </p:cNvPicPr>
          <p:nvPr>
            <p:ph sz="quarter" idx="2"/>
          </p:nvPr>
        </p:nvPicPr>
        <p:blipFill>
          <a:blip r:embed="rId2" cstate="print"/>
          <a:srcRect/>
          <a:stretch>
            <a:fillRect/>
          </a:stretch>
        </p:blipFill>
        <p:spPr bwMode="auto">
          <a:xfrm>
            <a:off x="1048544" y="2145506"/>
            <a:ext cx="2438400" cy="304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7467600" cy="706090"/>
          </a:xfrm>
        </p:spPr>
        <p:txBody>
          <a:bodyPr/>
          <a:lstStyle/>
          <a:p>
            <a:r>
              <a:rPr lang="en-GB" dirty="0" smtClean="0"/>
              <a:t>Key ideas:</a:t>
            </a:r>
          </a:p>
        </p:txBody>
      </p:sp>
      <p:sp>
        <p:nvSpPr>
          <p:cNvPr id="7" name="Content Placeholder 6"/>
          <p:cNvSpPr>
            <a:spLocks noGrp="1"/>
          </p:cNvSpPr>
          <p:nvPr>
            <p:ph sz="quarter" idx="1"/>
          </p:nvPr>
        </p:nvSpPr>
        <p:spPr>
          <a:xfrm>
            <a:off x="457200" y="1124744"/>
            <a:ext cx="7467600" cy="5349208"/>
          </a:xfrm>
        </p:spPr>
        <p:txBody>
          <a:bodyPr>
            <a:normAutofit lnSpcReduction="10000"/>
          </a:bodyPr>
          <a:lstStyle/>
          <a:p>
            <a:endParaRPr lang="en-GB" dirty="0" smtClean="0"/>
          </a:p>
          <a:p>
            <a:r>
              <a:rPr lang="en-US" i="1" dirty="0" smtClean="0"/>
              <a:t>Markets as social</a:t>
            </a:r>
            <a:r>
              <a:rPr lang="en-US" dirty="0" smtClean="0"/>
              <a:t>: Critical </a:t>
            </a:r>
            <a:r>
              <a:rPr lang="en-US" dirty="0" smtClean="0"/>
              <a:t>of the ‘free market system’ (the quotation marks are hers</a:t>
            </a:r>
            <a:r>
              <a:rPr lang="en-US" dirty="0" smtClean="0"/>
              <a:t>)</a:t>
            </a:r>
          </a:p>
          <a:p>
            <a:r>
              <a:rPr lang="en-US" dirty="0" smtClean="0"/>
              <a:t>A sustainable </a:t>
            </a:r>
            <a:r>
              <a:rPr lang="en-US" dirty="0" smtClean="0"/>
              <a:t>economy </a:t>
            </a:r>
            <a:r>
              <a:rPr lang="en-US" dirty="0" smtClean="0"/>
              <a:t>as </a:t>
            </a:r>
            <a:r>
              <a:rPr lang="en-US" dirty="0" smtClean="0"/>
              <a:t>one where the power is stripped away from global corporations and reinstated again in enterprises owned and controlled by their own workers based in strong, mutually oriented </a:t>
            </a:r>
            <a:r>
              <a:rPr lang="en-US" dirty="0" smtClean="0"/>
              <a:t>communities</a:t>
            </a:r>
          </a:p>
          <a:p>
            <a:r>
              <a:rPr lang="en-US" dirty="0" smtClean="0"/>
              <a:t>An </a:t>
            </a:r>
            <a:r>
              <a:rPr lang="en-US" dirty="0" smtClean="0"/>
              <a:t>economy </a:t>
            </a:r>
            <a:r>
              <a:rPr lang="en-US" dirty="0" smtClean="0"/>
              <a:t>focused </a:t>
            </a:r>
            <a:r>
              <a:rPr lang="en-US" dirty="0" smtClean="0"/>
              <a:t>on provisioning based on a culture of relationship rather than on markets mediated through money </a:t>
            </a:r>
            <a:endParaRPr lang="en-GB" dirty="0" smtClean="0"/>
          </a:p>
          <a:p>
            <a:r>
              <a:rPr lang="en-GB" dirty="0" smtClean="0"/>
              <a:t>Critical of the economics profession and its narrow, neoclassical approach: ‘</a:t>
            </a:r>
            <a:r>
              <a:rPr lang="en-US" dirty="0" smtClean="0"/>
              <a:t>Three </a:t>
            </a:r>
            <a:r>
              <a:rPr lang="en-US" dirty="0" smtClean="0"/>
              <a:t>hundred years of snake oil: defrocking the economics priesthood’ </a:t>
            </a:r>
            <a:endParaRPr lang="en-GB"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p:txBody>
          <a:bodyPr>
            <a:normAutofit/>
          </a:bodyPr>
          <a:lstStyle/>
          <a:p>
            <a:r>
              <a:rPr lang="en-GB" i="1" dirty="0" smtClean="0"/>
              <a:t>The Politics of the Solar </a:t>
            </a:r>
            <a:r>
              <a:rPr lang="en-GB" i="1" dirty="0" smtClean="0"/>
              <a:t>Age</a:t>
            </a:r>
          </a:p>
          <a:p>
            <a:r>
              <a:rPr lang="en-GB" i="1" dirty="0" smtClean="0"/>
              <a:t>Includes the ‘icing cake’ model of the global economy</a:t>
            </a:r>
            <a:endParaRPr lang="en-GB" i="1" dirty="0" smtClean="0"/>
          </a:p>
          <a:p>
            <a:endParaRPr lang="en-GB" i="1" dirty="0" smtClean="0"/>
          </a:p>
          <a:p>
            <a:endParaRPr lang="en-GB" i="1" dirty="0"/>
          </a:p>
        </p:txBody>
      </p:sp>
      <p:sp>
        <p:nvSpPr>
          <p:cNvPr id="5" name="Content Placeholder 4"/>
          <p:cNvSpPr>
            <a:spLocks noGrp="1"/>
          </p:cNvSpPr>
          <p:nvPr>
            <p:ph sz="quarter" idx="2"/>
          </p:nvPr>
        </p:nvSpPr>
        <p:spPr/>
        <p:txBody>
          <a:bodyPr/>
          <a:lstStyle/>
          <a:p>
            <a:endParaRPr lang="en-GB"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304800" y="0"/>
            <a:ext cx="8610600" cy="1676400"/>
          </a:xfrm>
        </p:spPr>
        <p:txBody>
          <a:bodyPr/>
          <a:lstStyle/>
          <a:p>
            <a:r>
              <a:rPr lang="en-US" sz="3200" u="sng" dirty="0"/>
              <a:t>Total Productive System of an Industrial Society</a:t>
            </a:r>
            <a:br>
              <a:rPr lang="en-US" sz="3200" u="sng" dirty="0"/>
            </a:br>
            <a:r>
              <a:rPr lang="en-US" sz="2800" dirty="0"/>
              <a:t>(Layer Cake With Icing)</a:t>
            </a:r>
            <a:endParaRPr lang="en-US" sz="3200" u="sng" dirty="0"/>
          </a:p>
        </p:txBody>
      </p:sp>
      <p:sp>
        <p:nvSpPr>
          <p:cNvPr id="2051" name="Rectangle 3"/>
          <p:cNvSpPr>
            <a:spLocks noGrp="1" noChangeArrowheads="1"/>
          </p:cNvSpPr>
          <p:nvPr>
            <p:ph type="body" sz="half" idx="1"/>
          </p:nvPr>
        </p:nvSpPr>
        <p:spPr>
          <a:xfrm>
            <a:off x="228600" y="1981200"/>
            <a:ext cx="2438400" cy="3124200"/>
          </a:xfrm>
          <a:ln/>
        </p:spPr>
        <p:txBody>
          <a:bodyPr>
            <a:normAutofit lnSpcReduction="10000"/>
          </a:bodyPr>
          <a:lstStyle/>
          <a:p>
            <a:pPr>
              <a:buFontTx/>
              <a:buNone/>
            </a:pPr>
            <a:endParaRPr lang="en-US" sz="1800" dirty="0"/>
          </a:p>
          <a:p>
            <a:pPr>
              <a:buFontTx/>
              <a:buNone/>
            </a:pPr>
            <a:r>
              <a:rPr lang="en-US" sz="1800" b="1" dirty="0"/>
              <a:t>GNP-Monetized</a:t>
            </a:r>
          </a:p>
          <a:p>
            <a:pPr>
              <a:buFontTx/>
              <a:buNone/>
            </a:pPr>
            <a:r>
              <a:rPr lang="en-US" sz="1800" b="1" dirty="0"/>
              <a:t>½ of Cake</a:t>
            </a:r>
          </a:p>
          <a:p>
            <a:pPr>
              <a:buFontTx/>
              <a:buNone/>
            </a:pPr>
            <a:r>
              <a:rPr lang="en-US" sz="1200" b="1" i="1" dirty="0"/>
              <a:t>Top two layers</a:t>
            </a:r>
          </a:p>
          <a:p>
            <a:pPr>
              <a:buFontTx/>
              <a:buNone/>
            </a:pPr>
            <a:endParaRPr lang="en-US" sz="1200" b="1" i="1" dirty="0"/>
          </a:p>
          <a:p>
            <a:pPr>
              <a:buFontTx/>
              <a:buNone/>
            </a:pPr>
            <a:endParaRPr lang="en-US" sz="1200" b="1" i="1" dirty="0"/>
          </a:p>
          <a:p>
            <a:pPr>
              <a:buFontTx/>
              <a:buNone/>
            </a:pPr>
            <a:endParaRPr lang="en-US" sz="1200" b="1" dirty="0"/>
          </a:p>
          <a:p>
            <a:pPr>
              <a:buFontTx/>
              <a:buNone/>
            </a:pPr>
            <a:r>
              <a:rPr lang="en-US" sz="1800" b="1" dirty="0"/>
              <a:t>Non-Monetized</a:t>
            </a:r>
          </a:p>
          <a:p>
            <a:pPr>
              <a:buFontTx/>
              <a:buNone/>
            </a:pPr>
            <a:r>
              <a:rPr lang="en-US" sz="1800" b="1" dirty="0"/>
              <a:t>Productive ½ of Cake</a:t>
            </a:r>
          </a:p>
          <a:p>
            <a:pPr>
              <a:buFontTx/>
              <a:buNone/>
            </a:pPr>
            <a:r>
              <a:rPr lang="en-US" sz="1200" b="1" i="1" dirty="0"/>
              <a:t>Lower two layers</a:t>
            </a:r>
          </a:p>
          <a:p>
            <a:pPr>
              <a:buFontTx/>
              <a:buNone/>
            </a:pPr>
            <a:endParaRPr lang="en-US" sz="1800" b="1" i="1" dirty="0"/>
          </a:p>
        </p:txBody>
      </p:sp>
      <p:sp>
        <p:nvSpPr>
          <p:cNvPr id="2052" name="Rectangle 4"/>
          <p:cNvSpPr>
            <a:spLocks noGrp="1" noChangeArrowheads="1"/>
          </p:cNvSpPr>
          <p:nvPr>
            <p:ph type="body" sz="half" idx="2"/>
          </p:nvPr>
        </p:nvSpPr>
        <p:spPr>
          <a:xfrm>
            <a:off x="6477000" y="2133600"/>
            <a:ext cx="2667000" cy="3048000"/>
          </a:xfrm>
        </p:spPr>
        <p:txBody>
          <a:bodyPr>
            <a:normAutofit lnSpcReduction="10000"/>
          </a:bodyPr>
          <a:lstStyle/>
          <a:p>
            <a:pPr algn="ctr">
              <a:buFontTx/>
              <a:buNone/>
            </a:pPr>
            <a:r>
              <a:rPr lang="en-US" sz="1800" b="1"/>
              <a:t>GNP “Private” Sector</a:t>
            </a:r>
          </a:p>
          <a:p>
            <a:pPr algn="ctr">
              <a:buFontTx/>
              <a:buNone/>
            </a:pPr>
            <a:r>
              <a:rPr lang="en-US" sz="1200" b="1"/>
              <a:t>Rests on</a:t>
            </a:r>
          </a:p>
          <a:p>
            <a:pPr algn="ctr">
              <a:buFontTx/>
              <a:buNone/>
            </a:pPr>
            <a:endParaRPr lang="en-US" sz="800" b="1"/>
          </a:p>
          <a:p>
            <a:pPr algn="ctr">
              <a:buFontTx/>
              <a:buNone/>
            </a:pPr>
            <a:r>
              <a:rPr lang="en-US" sz="1800" b="1"/>
              <a:t>GNP “Public” Sector</a:t>
            </a:r>
          </a:p>
          <a:p>
            <a:pPr algn="ctr">
              <a:buFontTx/>
              <a:buNone/>
            </a:pPr>
            <a:r>
              <a:rPr lang="en-US" sz="1200" b="1"/>
              <a:t>Rests on</a:t>
            </a:r>
          </a:p>
          <a:p>
            <a:pPr algn="ctr">
              <a:buFontTx/>
              <a:buNone/>
            </a:pPr>
            <a:endParaRPr lang="en-US" sz="800" b="1"/>
          </a:p>
          <a:p>
            <a:pPr algn="ctr">
              <a:buFontTx/>
              <a:buNone/>
            </a:pPr>
            <a:r>
              <a:rPr lang="en-US" sz="1800" b="1"/>
              <a:t>Social Cooperative</a:t>
            </a:r>
          </a:p>
          <a:p>
            <a:pPr algn="ctr">
              <a:buFontTx/>
              <a:buNone/>
            </a:pPr>
            <a:r>
              <a:rPr lang="en-US" sz="1800" b="1"/>
              <a:t>Love Economy</a:t>
            </a:r>
          </a:p>
          <a:p>
            <a:pPr algn="ctr">
              <a:buFontTx/>
              <a:buNone/>
            </a:pPr>
            <a:r>
              <a:rPr lang="en-US" sz="1200" b="1"/>
              <a:t>Rests on</a:t>
            </a:r>
          </a:p>
          <a:p>
            <a:pPr algn="ctr">
              <a:buFontTx/>
              <a:buNone/>
            </a:pPr>
            <a:endParaRPr lang="en-US" sz="800" b="1"/>
          </a:p>
          <a:p>
            <a:pPr algn="ctr">
              <a:buFontTx/>
              <a:buNone/>
            </a:pPr>
            <a:r>
              <a:rPr lang="en-US" sz="1800" b="1"/>
              <a:t>Nature’s Layer</a:t>
            </a:r>
          </a:p>
          <a:p>
            <a:pPr algn="ctr">
              <a:buFontTx/>
              <a:buNone/>
            </a:pPr>
            <a:endParaRPr lang="en-US" sz="1200" b="1"/>
          </a:p>
          <a:p>
            <a:pPr algn="ctr">
              <a:buFontTx/>
              <a:buNone/>
            </a:pPr>
            <a:endParaRPr lang="en-US" sz="1200" b="1"/>
          </a:p>
          <a:p>
            <a:pPr algn="ctr">
              <a:buFontTx/>
              <a:buNone/>
            </a:pPr>
            <a:endParaRPr lang="en-US" sz="1800" b="1"/>
          </a:p>
        </p:txBody>
      </p:sp>
      <p:pic>
        <p:nvPicPr>
          <p:cNvPr id="2053" name="Picture 5" descr="Cake onlyHH5"/>
          <p:cNvPicPr>
            <a:picLocks noChangeAspect="1" noChangeArrowheads="1"/>
          </p:cNvPicPr>
          <p:nvPr/>
        </p:nvPicPr>
        <p:blipFill>
          <a:blip r:embed="rId2" cstate="print"/>
          <a:srcRect/>
          <a:stretch>
            <a:fillRect/>
          </a:stretch>
        </p:blipFill>
        <p:spPr bwMode="auto">
          <a:xfrm>
            <a:off x="2438400" y="1676400"/>
            <a:ext cx="4267200" cy="4572000"/>
          </a:xfrm>
          <a:prstGeom prst="rect">
            <a:avLst/>
          </a:prstGeom>
          <a:noFill/>
        </p:spPr>
      </p:pic>
      <p:sp>
        <p:nvSpPr>
          <p:cNvPr id="2054" name="Text Box 6"/>
          <p:cNvSpPr txBox="1">
            <a:spLocks noChangeArrowheads="1"/>
          </p:cNvSpPr>
          <p:nvPr/>
        </p:nvSpPr>
        <p:spPr bwMode="auto">
          <a:xfrm>
            <a:off x="3733800" y="2438400"/>
            <a:ext cx="1981200" cy="336550"/>
          </a:xfrm>
          <a:prstGeom prst="rect">
            <a:avLst/>
          </a:prstGeom>
          <a:noFill/>
          <a:ln w="9525">
            <a:noFill/>
            <a:miter lim="800000"/>
            <a:headEnd/>
            <a:tailEnd/>
          </a:ln>
          <a:effectLst/>
        </p:spPr>
        <p:txBody>
          <a:bodyPr>
            <a:spAutoFit/>
          </a:bodyPr>
          <a:lstStyle/>
          <a:p>
            <a:pPr>
              <a:spcBef>
                <a:spcPct val="50000"/>
              </a:spcBef>
            </a:pPr>
            <a:r>
              <a:rPr lang="en-US" sz="1600" b="1"/>
              <a:t>“Private” Sector</a:t>
            </a:r>
          </a:p>
        </p:txBody>
      </p:sp>
      <p:sp>
        <p:nvSpPr>
          <p:cNvPr id="2059" name="Text Box 11"/>
          <p:cNvSpPr txBox="1">
            <a:spLocks noChangeArrowheads="1"/>
          </p:cNvSpPr>
          <p:nvPr/>
        </p:nvSpPr>
        <p:spPr bwMode="auto">
          <a:xfrm>
            <a:off x="3810000" y="2971800"/>
            <a:ext cx="1676400" cy="336550"/>
          </a:xfrm>
          <a:prstGeom prst="rect">
            <a:avLst/>
          </a:prstGeom>
          <a:noFill/>
          <a:ln w="9525">
            <a:noFill/>
            <a:miter lim="800000"/>
            <a:headEnd/>
            <a:tailEnd/>
          </a:ln>
          <a:effectLst/>
        </p:spPr>
        <p:txBody>
          <a:bodyPr>
            <a:spAutoFit/>
          </a:bodyPr>
          <a:lstStyle/>
          <a:p>
            <a:pPr>
              <a:spcBef>
                <a:spcPct val="50000"/>
              </a:spcBef>
            </a:pPr>
            <a:r>
              <a:rPr lang="en-US" sz="1600" b="1"/>
              <a:t>“Public”Sector</a:t>
            </a:r>
          </a:p>
        </p:txBody>
      </p:sp>
      <p:sp>
        <p:nvSpPr>
          <p:cNvPr id="2060" name="Line 12"/>
          <p:cNvSpPr>
            <a:spLocks noChangeShapeType="1"/>
          </p:cNvSpPr>
          <p:nvPr/>
        </p:nvSpPr>
        <p:spPr bwMode="auto">
          <a:xfrm>
            <a:off x="7772400" y="2667000"/>
            <a:ext cx="0" cy="228600"/>
          </a:xfrm>
          <a:prstGeom prst="line">
            <a:avLst/>
          </a:prstGeom>
          <a:noFill/>
          <a:ln w="9525">
            <a:solidFill>
              <a:schemeClr val="tx1"/>
            </a:solidFill>
            <a:round/>
            <a:headEnd/>
            <a:tailEnd type="triangle" w="med" len="med"/>
          </a:ln>
          <a:effectLst/>
        </p:spPr>
        <p:txBody>
          <a:bodyPr/>
          <a:lstStyle/>
          <a:p>
            <a:endParaRPr lang="en-GB"/>
          </a:p>
        </p:txBody>
      </p:sp>
      <p:sp>
        <p:nvSpPr>
          <p:cNvPr id="2061" name="Line 13"/>
          <p:cNvSpPr>
            <a:spLocks noChangeShapeType="1"/>
          </p:cNvSpPr>
          <p:nvPr/>
        </p:nvSpPr>
        <p:spPr bwMode="auto">
          <a:xfrm>
            <a:off x="7772400" y="3352800"/>
            <a:ext cx="0" cy="228600"/>
          </a:xfrm>
          <a:prstGeom prst="line">
            <a:avLst/>
          </a:prstGeom>
          <a:noFill/>
          <a:ln w="9525">
            <a:solidFill>
              <a:schemeClr val="tx1"/>
            </a:solidFill>
            <a:round/>
            <a:headEnd/>
            <a:tailEnd type="triangle" w="med" len="med"/>
          </a:ln>
          <a:effectLst/>
        </p:spPr>
        <p:txBody>
          <a:bodyPr/>
          <a:lstStyle/>
          <a:p>
            <a:endParaRPr lang="en-GB"/>
          </a:p>
        </p:txBody>
      </p:sp>
      <p:sp>
        <p:nvSpPr>
          <p:cNvPr id="2067" name="Line 19"/>
          <p:cNvSpPr>
            <a:spLocks noChangeShapeType="1"/>
          </p:cNvSpPr>
          <p:nvPr/>
        </p:nvSpPr>
        <p:spPr bwMode="auto">
          <a:xfrm>
            <a:off x="7772400" y="4343400"/>
            <a:ext cx="0" cy="304800"/>
          </a:xfrm>
          <a:prstGeom prst="line">
            <a:avLst/>
          </a:prstGeom>
          <a:noFill/>
          <a:ln w="9525">
            <a:solidFill>
              <a:schemeClr val="tx1"/>
            </a:solidFill>
            <a:round/>
            <a:headEnd/>
            <a:tailEnd type="triangle" w="med" len="med"/>
          </a:ln>
          <a:effectLst/>
        </p:spPr>
        <p:txBody>
          <a:bodyPr/>
          <a:lstStyle/>
          <a:p>
            <a:endParaRPr lang="en-GB"/>
          </a:p>
        </p:txBody>
      </p:sp>
      <p:sp>
        <p:nvSpPr>
          <p:cNvPr id="2068" name="Text Box 20"/>
          <p:cNvSpPr txBox="1">
            <a:spLocks noChangeArrowheads="1"/>
          </p:cNvSpPr>
          <p:nvPr/>
        </p:nvSpPr>
        <p:spPr bwMode="auto">
          <a:xfrm>
            <a:off x="3429000" y="3352800"/>
            <a:ext cx="2438400" cy="336550"/>
          </a:xfrm>
          <a:prstGeom prst="rect">
            <a:avLst/>
          </a:prstGeom>
          <a:noFill/>
          <a:ln w="9525">
            <a:noFill/>
            <a:miter lim="800000"/>
            <a:headEnd/>
            <a:tailEnd/>
          </a:ln>
          <a:effectLst/>
        </p:spPr>
        <p:txBody>
          <a:bodyPr>
            <a:spAutoFit/>
          </a:bodyPr>
          <a:lstStyle/>
          <a:p>
            <a:pPr>
              <a:spcBef>
                <a:spcPct val="50000"/>
              </a:spcBef>
            </a:pPr>
            <a:r>
              <a:rPr lang="en-US" sz="1600" b="1"/>
              <a:t>“underground economy</a:t>
            </a:r>
          </a:p>
        </p:txBody>
      </p:sp>
      <p:sp>
        <p:nvSpPr>
          <p:cNvPr id="2069" name="Text Box 21"/>
          <p:cNvSpPr txBox="1">
            <a:spLocks noChangeArrowheads="1"/>
          </p:cNvSpPr>
          <p:nvPr/>
        </p:nvSpPr>
        <p:spPr bwMode="auto">
          <a:xfrm>
            <a:off x="3733800" y="3962400"/>
            <a:ext cx="1752600" cy="336550"/>
          </a:xfrm>
          <a:prstGeom prst="rect">
            <a:avLst/>
          </a:prstGeom>
          <a:noFill/>
          <a:ln w="9525">
            <a:noFill/>
            <a:miter lim="800000"/>
            <a:headEnd/>
            <a:tailEnd/>
          </a:ln>
          <a:effectLst/>
        </p:spPr>
        <p:txBody>
          <a:bodyPr>
            <a:spAutoFit/>
          </a:bodyPr>
          <a:lstStyle/>
          <a:p>
            <a:pPr>
              <a:spcBef>
                <a:spcPct val="50000"/>
              </a:spcBef>
            </a:pPr>
            <a:r>
              <a:rPr lang="en-US" sz="1600" b="1"/>
              <a:t>“Love Economy”</a:t>
            </a:r>
          </a:p>
        </p:txBody>
      </p:sp>
      <p:sp>
        <p:nvSpPr>
          <p:cNvPr id="2070" name="Text Box 22"/>
          <p:cNvSpPr txBox="1">
            <a:spLocks noChangeArrowheads="1"/>
          </p:cNvSpPr>
          <p:nvPr/>
        </p:nvSpPr>
        <p:spPr bwMode="auto">
          <a:xfrm>
            <a:off x="3810000" y="4724400"/>
            <a:ext cx="1676400" cy="336550"/>
          </a:xfrm>
          <a:prstGeom prst="rect">
            <a:avLst/>
          </a:prstGeom>
          <a:noFill/>
          <a:ln w="9525">
            <a:noFill/>
            <a:miter lim="800000"/>
            <a:headEnd/>
            <a:tailEnd/>
          </a:ln>
          <a:effectLst/>
        </p:spPr>
        <p:txBody>
          <a:bodyPr>
            <a:spAutoFit/>
          </a:bodyPr>
          <a:lstStyle/>
          <a:p>
            <a:pPr>
              <a:spcBef>
                <a:spcPct val="50000"/>
              </a:spcBef>
            </a:pPr>
            <a:r>
              <a:rPr lang="en-US" sz="1600" b="1"/>
              <a:t>Mother Nature</a:t>
            </a:r>
          </a:p>
        </p:txBody>
      </p:sp>
      <p:sp>
        <p:nvSpPr>
          <p:cNvPr id="2071" name="Text Box 23"/>
          <p:cNvSpPr txBox="1">
            <a:spLocks noChangeArrowheads="1"/>
          </p:cNvSpPr>
          <p:nvPr/>
        </p:nvSpPr>
        <p:spPr bwMode="auto">
          <a:xfrm>
            <a:off x="381000" y="6324600"/>
            <a:ext cx="8534400" cy="473075"/>
          </a:xfrm>
          <a:prstGeom prst="rect">
            <a:avLst/>
          </a:prstGeom>
          <a:noFill/>
          <a:ln w="9525">
            <a:noFill/>
            <a:miter lim="800000"/>
            <a:headEnd/>
            <a:tailEnd/>
          </a:ln>
          <a:effectLst/>
        </p:spPr>
        <p:txBody>
          <a:bodyPr>
            <a:spAutoFit/>
          </a:bodyPr>
          <a:lstStyle/>
          <a:p>
            <a:pPr>
              <a:spcBef>
                <a:spcPct val="50000"/>
              </a:spcBef>
            </a:pPr>
            <a:endParaRPr lang="en-US" sz="1000"/>
          </a:p>
          <a:p>
            <a:pPr>
              <a:spcBef>
                <a:spcPct val="50000"/>
              </a:spcBef>
            </a:pPr>
            <a:r>
              <a:rPr lang="en-US" sz="1000"/>
              <a:t>All rights reserved.						Copyright</a:t>
            </a:r>
            <a:r>
              <a:rPr lang="en-US" sz="1000">
                <a:cs typeface="Times New Roman" charset="0"/>
              </a:rPr>
              <a:t>© 1982 Hazel Henderson</a:t>
            </a:r>
            <a:endParaRPr lang="en-US" sz="1000"/>
          </a:p>
        </p:txBody>
      </p:sp>
      <p:sp>
        <p:nvSpPr>
          <p:cNvPr id="2072" name="Line 24"/>
          <p:cNvSpPr>
            <a:spLocks noChangeShapeType="1"/>
          </p:cNvSpPr>
          <p:nvPr/>
        </p:nvSpPr>
        <p:spPr bwMode="auto">
          <a:xfrm>
            <a:off x="457200" y="6553200"/>
            <a:ext cx="8229600" cy="0"/>
          </a:xfrm>
          <a:prstGeom prst="line">
            <a:avLst/>
          </a:prstGeom>
          <a:noFill/>
          <a:ln w="19050">
            <a:solidFill>
              <a:schemeClr val="tx1"/>
            </a:solidFill>
            <a:round/>
            <a:headEnd/>
            <a:tailEnd/>
          </a:ln>
          <a:effectLst/>
        </p:spPr>
        <p:txBody>
          <a:bodyPr/>
          <a:lstStyle/>
          <a:p>
            <a:endParaRPr lang="en-GB"/>
          </a:p>
        </p:txBody>
      </p:sp>
      <p:sp>
        <p:nvSpPr>
          <p:cNvPr id="2073" name="Line 25"/>
          <p:cNvSpPr>
            <a:spLocks noChangeShapeType="1"/>
          </p:cNvSpPr>
          <p:nvPr/>
        </p:nvSpPr>
        <p:spPr bwMode="auto">
          <a:xfrm>
            <a:off x="228600" y="2133600"/>
            <a:ext cx="2514600" cy="0"/>
          </a:xfrm>
          <a:prstGeom prst="line">
            <a:avLst/>
          </a:prstGeom>
          <a:noFill/>
          <a:ln w="19050">
            <a:solidFill>
              <a:schemeClr val="tx1"/>
            </a:solidFill>
            <a:round/>
            <a:headEnd/>
            <a:tailEnd/>
          </a:ln>
          <a:effectLst/>
        </p:spPr>
        <p:txBody>
          <a:bodyPr/>
          <a:lstStyle/>
          <a:p>
            <a:endParaRPr lang="en-GB"/>
          </a:p>
        </p:txBody>
      </p:sp>
      <p:sp>
        <p:nvSpPr>
          <p:cNvPr id="2074" name="Line 26"/>
          <p:cNvSpPr>
            <a:spLocks noChangeShapeType="1"/>
          </p:cNvSpPr>
          <p:nvPr/>
        </p:nvSpPr>
        <p:spPr bwMode="auto">
          <a:xfrm>
            <a:off x="228600" y="3581400"/>
            <a:ext cx="2438400" cy="0"/>
          </a:xfrm>
          <a:prstGeom prst="line">
            <a:avLst/>
          </a:prstGeom>
          <a:noFill/>
          <a:ln w="28575">
            <a:solidFill>
              <a:schemeClr val="tx1"/>
            </a:solidFill>
            <a:round/>
            <a:headEnd/>
            <a:tailEnd/>
          </a:ln>
          <a:effectLst/>
        </p:spPr>
        <p:txBody>
          <a:bodyPr/>
          <a:lstStyle/>
          <a:p>
            <a:endParaRPr lang="en-GB"/>
          </a:p>
        </p:txBody>
      </p:sp>
      <p:sp>
        <p:nvSpPr>
          <p:cNvPr id="2075" name="Line 27"/>
          <p:cNvSpPr>
            <a:spLocks noChangeShapeType="1"/>
          </p:cNvSpPr>
          <p:nvPr/>
        </p:nvSpPr>
        <p:spPr bwMode="auto">
          <a:xfrm>
            <a:off x="228600" y="5029200"/>
            <a:ext cx="2514600" cy="0"/>
          </a:xfrm>
          <a:prstGeom prst="line">
            <a:avLst/>
          </a:prstGeom>
          <a:noFill/>
          <a:ln w="19050">
            <a:solidFill>
              <a:schemeClr val="tx1"/>
            </a:solidFill>
            <a:round/>
            <a:headEnd/>
            <a:tailEnd/>
          </a:ln>
          <a:effectLst/>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6908"/>
          </a:xfrm>
        </p:spPr>
        <p:txBody>
          <a:bodyPr>
            <a:normAutofit/>
          </a:bodyPr>
          <a:lstStyle/>
          <a:p>
            <a:pPr algn="ctr"/>
            <a:r>
              <a:rPr lang="en-GB" sz="4400" dirty="0" smtClean="0"/>
              <a:t>It’s the Economy, Stupid!</a:t>
            </a:r>
            <a:endParaRPr lang="en-GB" sz="4400" dirty="0"/>
          </a:p>
        </p:txBody>
      </p:sp>
      <p:graphicFrame>
        <p:nvGraphicFramePr>
          <p:cNvPr id="4" name="Content Placeholder 3"/>
          <p:cNvGraphicFramePr>
            <a:graphicFrameLocks noGrp="1"/>
          </p:cNvGraphicFramePr>
          <p:nvPr>
            <p:ph sz="quarter" idx="1"/>
          </p:nvPr>
        </p:nvGraphicFramePr>
        <p:xfrm>
          <a:off x="457200" y="1600200"/>
          <a:ext cx="7467600" cy="4986000"/>
        </p:xfrm>
        <a:graphic>
          <a:graphicData uri="http://schemas.openxmlformats.org/drawingml/2006/table">
            <a:tbl>
              <a:tblPr firstRow="1" bandRow="1">
                <a:tableStyleId>{5C22544A-7EE6-4342-B048-85BDC9FD1C3A}</a:tableStyleId>
              </a:tblPr>
              <a:tblGrid>
                <a:gridCol w="3733800"/>
                <a:gridCol w="3733800"/>
              </a:tblGrid>
              <a:tr h="594720">
                <a:tc>
                  <a:txBody>
                    <a:bodyPr/>
                    <a:lstStyle/>
                    <a:p>
                      <a:r>
                        <a:rPr lang="en-GB" sz="2400" dirty="0" smtClean="0"/>
                        <a:t>Problem</a:t>
                      </a:r>
                      <a:endParaRPr lang="en-GB" sz="2400" dirty="0"/>
                    </a:p>
                  </a:txBody>
                  <a:tcPr/>
                </a:tc>
                <a:tc>
                  <a:txBody>
                    <a:bodyPr/>
                    <a:lstStyle/>
                    <a:p>
                      <a:r>
                        <a:rPr lang="en-GB" sz="2400" dirty="0" smtClean="0"/>
                        <a:t>Agent</a:t>
                      </a:r>
                      <a:endParaRPr lang="en-GB" sz="2400" dirty="0"/>
                    </a:p>
                  </a:txBody>
                  <a:tcPr/>
                </a:tc>
              </a:tr>
              <a:tr h="594720">
                <a:tc>
                  <a:txBody>
                    <a:bodyPr/>
                    <a:lstStyle/>
                    <a:p>
                      <a:r>
                        <a:rPr lang="en-GB" sz="2400" dirty="0" smtClean="0"/>
                        <a:t>Climate</a:t>
                      </a:r>
                      <a:r>
                        <a:rPr lang="en-GB" sz="2400" baseline="0" dirty="0" smtClean="0"/>
                        <a:t> change</a:t>
                      </a:r>
                      <a:endParaRPr lang="en-GB" sz="2400" dirty="0"/>
                    </a:p>
                  </a:txBody>
                  <a:tcPr/>
                </a:tc>
                <a:tc>
                  <a:txBody>
                    <a:bodyPr/>
                    <a:lstStyle/>
                    <a:p>
                      <a:r>
                        <a:rPr lang="en-GB" sz="2400" dirty="0" smtClean="0"/>
                        <a:t>Industrial production</a:t>
                      </a:r>
                      <a:endParaRPr lang="en-GB" sz="2400" dirty="0"/>
                    </a:p>
                  </a:txBody>
                  <a:tcPr/>
                </a:tc>
              </a:tr>
              <a:tr h="594720">
                <a:tc>
                  <a:txBody>
                    <a:bodyPr/>
                    <a:lstStyle/>
                    <a:p>
                      <a:r>
                        <a:rPr lang="en-GB" sz="2400" dirty="0" smtClean="0"/>
                        <a:t>Ozone</a:t>
                      </a:r>
                      <a:r>
                        <a:rPr lang="en-GB" sz="2400" baseline="0" dirty="0" smtClean="0"/>
                        <a:t> depletion</a:t>
                      </a:r>
                      <a:endParaRPr lang="en-GB" sz="2400" dirty="0"/>
                    </a:p>
                  </a:txBody>
                  <a:tcPr/>
                </a:tc>
                <a:tc>
                  <a:txBody>
                    <a:bodyPr/>
                    <a:lstStyle/>
                    <a:p>
                      <a:r>
                        <a:rPr lang="en-GB" sz="2400" dirty="0" smtClean="0"/>
                        <a:t>Production of refrigerants</a:t>
                      </a:r>
                      <a:endParaRPr lang="en-GB" sz="2400" dirty="0"/>
                    </a:p>
                  </a:txBody>
                  <a:tcPr/>
                </a:tc>
              </a:tr>
              <a:tr h="594720">
                <a:tc>
                  <a:txBody>
                    <a:bodyPr/>
                    <a:lstStyle/>
                    <a:p>
                      <a:r>
                        <a:rPr lang="en-GB" sz="2400" dirty="0" smtClean="0"/>
                        <a:t>Species extinction</a:t>
                      </a:r>
                      <a:endParaRPr lang="en-GB" sz="2400" dirty="0"/>
                    </a:p>
                  </a:txBody>
                  <a:tcPr/>
                </a:tc>
                <a:tc>
                  <a:txBody>
                    <a:bodyPr/>
                    <a:lstStyle/>
                    <a:p>
                      <a:r>
                        <a:rPr lang="en-GB" sz="2400" dirty="0" smtClean="0"/>
                        <a:t>Production</a:t>
                      </a:r>
                      <a:r>
                        <a:rPr lang="en-GB" sz="2400" baseline="0" dirty="0" smtClean="0"/>
                        <a:t> of cash crops</a:t>
                      </a:r>
                      <a:endParaRPr lang="en-GB" sz="2400" dirty="0"/>
                    </a:p>
                  </a:txBody>
                  <a:tcPr/>
                </a:tc>
              </a:tr>
              <a:tr h="594720">
                <a:tc>
                  <a:txBody>
                    <a:bodyPr/>
                    <a:lstStyle/>
                    <a:p>
                      <a:r>
                        <a:rPr lang="en-GB" sz="2400" dirty="0" smtClean="0"/>
                        <a:t>Fishery destruction</a:t>
                      </a:r>
                      <a:endParaRPr lang="en-GB" sz="2400" dirty="0"/>
                    </a:p>
                  </a:txBody>
                  <a:tcPr/>
                </a:tc>
                <a:tc>
                  <a:txBody>
                    <a:bodyPr/>
                    <a:lstStyle/>
                    <a:p>
                      <a:r>
                        <a:rPr lang="en-GB" sz="2400" dirty="0" smtClean="0"/>
                        <a:t>Over-fishing</a:t>
                      </a:r>
                      <a:endParaRPr lang="en-GB" sz="2400" dirty="0"/>
                    </a:p>
                  </a:txBody>
                  <a:tcPr/>
                </a:tc>
              </a:tr>
              <a:tr h="594720">
                <a:tc>
                  <a:txBody>
                    <a:bodyPr/>
                    <a:lstStyle/>
                    <a:p>
                      <a:r>
                        <a:rPr lang="en-GB" sz="2400" dirty="0" smtClean="0"/>
                        <a:t>Deforestation</a:t>
                      </a:r>
                      <a:endParaRPr lang="en-GB" sz="2400" dirty="0"/>
                    </a:p>
                  </a:txBody>
                  <a:tcPr/>
                </a:tc>
                <a:tc>
                  <a:txBody>
                    <a:bodyPr/>
                    <a:lstStyle/>
                    <a:p>
                      <a:r>
                        <a:rPr lang="en-GB" sz="2400" dirty="0" smtClean="0"/>
                        <a:t>Production of cash crops</a:t>
                      </a:r>
                      <a:endParaRPr lang="en-GB" sz="2400" dirty="0"/>
                    </a:p>
                  </a:txBody>
                  <a:tcPr/>
                </a:tc>
              </a:tr>
              <a:tr h="594720">
                <a:tc>
                  <a:txBody>
                    <a:bodyPr/>
                    <a:lstStyle/>
                    <a:p>
                      <a:r>
                        <a:rPr lang="en-GB" sz="2400" dirty="0" smtClean="0"/>
                        <a:t>Land</a:t>
                      </a:r>
                      <a:r>
                        <a:rPr lang="en-GB" sz="2400" baseline="0" dirty="0" smtClean="0"/>
                        <a:t> degradation</a:t>
                      </a:r>
                      <a:endParaRPr lang="en-GB" sz="2400" dirty="0"/>
                    </a:p>
                  </a:txBody>
                  <a:tcPr/>
                </a:tc>
                <a:tc>
                  <a:txBody>
                    <a:bodyPr/>
                    <a:lstStyle/>
                    <a:p>
                      <a:r>
                        <a:rPr lang="en-GB" sz="2400" dirty="0" err="1" smtClean="0"/>
                        <a:t>Biofuels</a:t>
                      </a:r>
                      <a:r>
                        <a:rPr lang="en-GB" sz="2400" dirty="0" smtClean="0"/>
                        <a:t>; over-production</a:t>
                      </a:r>
                      <a:endParaRPr lang="en-GB" sz="2400" dirty="0"/>
                    </a:p>
                  </a:txBody>
                  <a:tcPr/>
                </a:tc>
              </a:tr>
              <a:tr h="594720">
                <a:tc>
                  <a:txBody>
                    <a:bodyPr/>
                    <a:lstStyle/>
                    <a:p>
                      <a:r>
                        <a:rPr lang="en-GB" sz="2400" dirty="0" smtClean="0"/>
                        <a:t>Depletion of natural resources</a:t>
                      </a:r>
                      <a:endParaRPr lang="en-GB" sz="2400" dirty="0"/>
                    </a:p>
                  </a:txBody>
                  <a:tcPr/>
                </a:tc>
                <a:tc>
                  <a:txBody>
                    <a:bodyPr/>
                    <a:lstStyle/>
                    <a:p>
                      <a:r>
                        <a:rPr lang="en-GB" sz="2400" dirty="0" smtClean="0"/>
                        <a:t>Production</a:t>
                      </a:r>
                      <a:r>
                        <a:rPr lang="en-GB" sz="2400" baseline="0" dirty="0" smtClean="0"/>
                        <a:t> for consumptive society</a:t>
                      </a:r>
                      <a:endParaRPr lang="en-GB" sz="2400"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642910" y="696497"/>
            <a:ext cx="7572428" cy="56793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74638"/>
            <a:ext cx="3640832" cy="1143000"/>
          </a:xfrm>
        </p:spPr>
        <p:txBody>
          <a:bodyPr/>
          <a:lstStyle/>
          <a:p>
            <a:r>
              <a:rPr lang="en-GB" dirty="0" smtClean="0"/>
              <a:t>Rachel Carson</a:t>
            </a:r>
            <a:endParaRPr lang="en-GB" dirty="0"/>
          </a:p>
        </p:txBody>
      </p:sp>
      <p:sp>
        <p:nvSpPr>
          <p:cNvPr id="3" name="Content Placeholder 2"/>
          <p:cNvSpPr>
            <a:spLocks noGrp="1"/>
          </p:cNvSpPr>
          <p:nvPr>
            <p:ph sz="quarter" idx="1"/>
          </p:nvPr>
        </p:nvSpPr>
        <p:spPr>
          <a:xfrm>
            <a:off x="457200" y="404664"/>
            <a:ext cx="3657600" cy="5767536"/>
          </a:xfrm>
        </p:spPr>
        <p:txBody>
          <a:bodyPr>
            <a:normAutofit/>
          </a:bodyPr>
          <a:lstStyle/>
          <a:p>
            <a:r>
              <a:rPr lang="en-US" sz="2800" dirty="0" smtClean="0"/>
              <a:t>US marine biologist: 1907-64</a:t>
            </a:r>
          </a:p>
          <a:p>
            <a:r>
              <a:rPr lang="en-US" sz="2800" dirty="0" smtClean="0"/>
              <a:t>Linked the environmental crisis she witnessed to synthetic pesticides (especially DDT) and </a:t>
            </a:r>
            <a:r>
              <a:rPr lang="en-US" sz="2800" dirty="0" err="1" smtClean="0"/>
              <a:t>radionuclides</a:t>
            </a:r>
            <a:endParaRPr lang="en-US" sz="2800" dirty="0" smtClean="0"/>
          </a:p>
        </p:txBody>
      </p:sp>
      <p:pic>
        <p:nvPicPr>
          <p:cNvPr id="1027" name="Picture 3"/>
          <p:cNvPicPr>
            <a:picLocks noGrp="1" noChangeAspect="1" noChangeArrowheads="1"/>
          </p:cNvPicPr>
          <p:nvPr>
            <p:ph sz="quarter" idx="2"/>
          </p:nvPr>
        </p:nvPicPr>
        <p:blipFill>
          <a:blip r:embed="rId2" cstate="print"/>
          <a:srcRect/>
          <a:stretch>
            <a:fillRect/>
          </a:stretch>
        </p:blipFill>
        <p:spPr bwMode="auto">
          <a:xfrm>
            <a:off x="4499992" y="1679276"/>
            <a:ext cx="3456383" cy="400212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p:txBody>
          <a:bodyPr>
            <a:normAutofit/>
          </a:bodyPr>
          <a:lstStyle/>
          <a:p>
            <a:r>
              <a:rPr lang="en-US" i="1" dirty="0" smtClean="0"/>
              <a:t>Silent Spring</a:t>
            </a:r>
            <a:r>
              <a:rPr lang="en-US" dirty="0" smtClean="0"/>
              <a:t> (1962)</a:t>
            </a:r>
          </a:p>
          <a:p>
            <a:r>
              <a:rPr lang="en-US" i="1" dirty="0" smtClean="0"/>
              <a:t>Argued that DDT was destroying the natural world—in this case making birds’ egg shells porous so that birds could not breed.</a:t>
            </a:r>
          </a:p>
          <a:p>
            <a:r>
              <a:rPr lang="en-US" dirty="0" smtClean="0"/>
              <a:t>Carson herself died from breast cancer</a:t>
            </a:r>
            <a:endParaRPr lang="en-GB" dirty="0"/>
          </a:p>
        </p:txBody>
      </p:sp>
      <p:pic>
        <p:nvPicPr>
          <p:cNvPr id="3074" name="Picture 2"/>
          <p:cNvPicPr>
            <a:picLocks noGrp="1" noChangeAspect="1" noChangeArrowheads="1"/>
          </p:cNvPicPr>
          <p:nvPr>
            <p:ph sz="quarter" idx="2"/>
          </p:nvPr>
        </p:nvPicPr>
        <p:blipFill>
          <a:blip r:embed="rId2" cstate="print"/>
          <a:srcRect/>
          <a:stretch>
            <a:fillRect/>
          </a:stretch>
        </p:blipFill>
        <p:spPr bwMode="auto">
          <a:xfrm>
            <a:off x="5220072" y="1052736"/>
            <a:ext cx="2952327" cy="443655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968" y="274638"/>
            <a:ext cx="3640832" cy="1143000"/>
          </a:xfrm>
        </p:spPr>
        <p:txBody>
          <a:bodyPr/>
          <a:lstStyle/>
          <a:p>
            <a:r>
              <a:rPr lang="en-GB" dirty="0" smtClean="0"/>
              <a:t>Kenneth </a:t>
            </a:r>
            <a:r>
              <a:rPr lang="en-GB" dirty="0" err="1" smtClean="0"/>
              <a:t>Boulding</a:t>
            </a:r>
            <a:endParaRPr lang="en-GB" dirty="0"/>
          </a:p>
        </p:txBody>
      </p:sp>
      <p:sp>
        <p:nvSpPr>
          <p:cNvPr id="3" name="Content Placeholder 2"/>
          <p:cNvSpPr>
            <a:spLocks noGrp="1"/>
          </p:cNvSpPr>
          <p:nvPr>
            <p:ph sz="quarter" idx="1"/>
          </p:nvPr>
        </p:nvSpPr>
        <p:spPr>
          <a:xfrm>
            <a:off x="457200" y="404664"/>
            <a:ext cx="3657600" cy="5767536"/>
          </a:xfrm>
        </p:spPr>
        <p:txBody>
          <a:bodyPr>
            <a:normAutofit/>
          </a:bodyPr>
          <a:lstStyle/>
          <a:p>
            <a:r>
              <a:rPr lang="en-US" sz="2800" dirty="0" smtClean="0"/>
              <a:t>Taught at Michigan and Boulder universities</a:t>
            </a:r>
          </a:p>
          <a:p>
            <a:r>
              <a:rPr lang="en-US" sz="2800" dirty="0" smtClean="0"/>
              <a:t>His later work, an attempt at cross-</a:t>
            </a:r>
            <a:r>
              <a:rPr lang="en-US" sz="2800" dirty="0" err="1" smtClean="0"/>
              <a:t>fertilisation</a:t>
            </a:r>
            <a:r>
              <a:rPr lang="en-US" sz="2800" dirty="0" smtClean="0"/>
              <a:t> between biology and economics, can be seen as a precursor to the development of ecological economics</a:t>
            </a:r>
          </a:p>
        </p:txBody>
      </p:sp>
      <p:pic>
        <p:nvPicPr>
          <p:cNvPr id="1026" name="Picture 2"/>
          <p:cNvPicPr>
            <a:picLocks noGrp="1" noChangeAspect="1" noChangeArrowheads="1"/>
          </p:cNvPicPr>
          <p:nvPr>
            <p:ph sz="quarter" idx="2"/>
          </p:nvPr>
        </p:nvPicPr>
        <p:blipFill>
          <a:blip r:embed="rId2" cstate="print"/>
          <a:srcRect/>
          <a:stretch>
            <a:fillRect/>
          </a:stretch>
        </p:blipFill>
        <p:spPr bwMode="auto">
          <a:xfrm>
            <a:off x="4901425" y="1577421"/>
            <a:ext cx="2694911" cy="41558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412776"/>
            <a:ext cx="7467600" cy="5061176"/>
          </a:xfrm>
        </p:spPr>
        <p:txBody>
          <a:bodyPr>
            <a:normAutofit fontScale="92500"/>
          </a:bodyPr>
          <a:lstStyle/>
          <a:p>
            <a:endParaRPr lang="en-GB" dirty="0" smtClean="0"/>
          </a:p>
          <a:p>
            <a:r>
              <a:rPr lang="en-US" sz="2800" dirty="0" err="1" smtClean="0"/>
              <a:t>Boulding</a:t>
            </a:r>
            <a:r>
              <a:rPr lang="en-US" sz="2800" dirty="0" smtClean="0"/>
              <a:t> considered that the discipline of economics chose its subject-matter too narrowly and was ignoring the important environmental impacts of the economic system.</a:t>
            </a:r>
            <a:endParaRPr lang="en-GB" sz="2800" dirty="0" smtClean="0"/>
          </a:p>
          <a:p>
            <a:r>
              <a:rPr lang="en-US" sz="2800" dirty="0" err="1" smtClean="0"/>
              <a:t>Boulding</a:t>
            </a:r>
            <a:r>
              <a:rPr lang="en-US" sz="2800" dirty="0" smtClean="0"/>
              <a:t> was an early proponent of the call to move towards a non-growth or ‘steady state’ economy, and is famous for his statement that:</a:t>
            </a:r>
          </a:p>
          <a:p>
            <a:r>
              <a:rPr lang="en-US" sz="2800" dirty="0" smtClean="0"/>
              <a:t>‘Anyone who believes that exponential growth can go on forever in a finite world is either a madman or an economist’.</a:t>
            </a:r>
            <a:endParaRPr lang="en-GB" sz="2800" dirty="0"/>
          </a:p>
        </p:txBody>
      </p:sp>
      <p:sp>
        <p:nvSpPr>
          <p:cNvPr id="4" name="Title 1"/>
          <p:cNvSpPr>
            <a:spLocks noGrp="1"/>
          </p:cNvSpPr>
          <p:nvPr>
            <p:ph type="title"/>
          </p:nvPr>
        </p:nvSpPr>
        <p:spPr>
          <a:xfrm>
            <a:off x="457200" y="274638"/>
            <a:ext cx="7467600" cy="1143000"/>
          </a:xfrm>
        </p:spPr>
        <p:txBody>
          <a:bodyPr/>
          <a:lstStyle/>
          <a:p>
            <a:r>
              <a:rPr lang="en-GB" dirty="0" smtClean="0"/>
              <a:t>Key ideas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work</a:t>
            </a:r>
            <a:endParaRPr lang="en-GB" dirty="0"/>
          </a:p>
        </p:txBody>
      </p:sp>
      <p:sp>
        <p:nvSpPr>
          <p:cNvPr id="3" name="Content Placeholder 2"/>
          <p:cNvSpPr>
            <a:spLocks noGrp="1"/>
          </p:cNvSpPr>
          <p:nvPr>
            <p:ph sz="quarter" idx="1"/>
          </p:nvPr>
        </p:nvSpPr>
        <p:spPr/>
        <p:txBody>
          <a:bodyPr>
            <a:normAutofit lnSpcReduction="10000"/>
          </a:bodyPr>
          <a:lstStyle/>
          <a:p>
            <a:r>
              <a:rPr lang="en-US" dirty="0" err="1" smtClean="0"/>
              <a:t>Boulding</a:t>
            </a:r>
            <a:r>
              <a:rPr lang="en-US" dirty="0" smtClean="0"/>
              <a:t>, K. E. (1966), ‘The Economics of the Coming Spaceship Earth’, in H. Jarrett (ed.), </a:t>
            </a:r>
            <a:r>
              <a:rPr lang="en-US" i="1" dirty="0" smtClean="0"/>
              <a:t>Environmental Quality in a Growing Economy</a:t>
            </a:r>
            <a:r>
              <a:rPr lang="en-US" dirty="0" smtClean="0"/>
              <a:t> (Washington, DC: Johns Hopkins University Press); available online at: </a:t>
            </a:r>
            <a:r>
              <a:rPr lang="en-US" u="sng" dirty="0" smtClean="0">
                <a:hlinkClick r:id="rId2"/>
              </a:rPr>
              <a:t>http://www.panarchy.org/boulding/spaceship.1966.html</a:t>
            </a:r>
            <a:endParaRPr lang="en-GB" dirty="0"/>
          </a:p>
        </p:txBody>
      </p:sp>
      <p:pic>
        <p:nvPicPr>
          <p:cNvPr id="2050" name="Picture 2"/>
          <p:cNvPicPr>
            <a:picLocks noGrp="1" noChangeAspect="1" noChangeArrowheads="1"/>
          </p:cNvPicPr>
          <p:nvPr>
            <p:ph sz="quarter" idx="2"/>
          </p:nvPr>
        </p:nvPicPr>
        <p:blipFill>
          <a:blip r:embed="rId3" cstate="print"/>
          <a:srcRect/>
          <a:stretch>
            <a:fillRect/>
          </a:stretch>
        </p:blipFill>
        <p:spPr bwMode="auto">
          <a:xfrm>
            <a:off x="4932040" y="2060848"/>
            <a:ext cx="3432820" cy="343282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256</TotalTime>
  <Words>1140</Words>
  <Application>Microsoft Office PowerPoint</Application>
  <PresentationFormat>On-screen Show (4:3)</PresentationFormat>
  <Paragraphs>151</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Environment and Economy</vt:lpstr>
      <vt:lpstr>Environmental Crisis?</vt:lpstr>
      <vt:lpstr>It’s the Economy, Stupid!</vt:lpstr>
      <vt:lpstr>Slide 4</vt:lpstr>
      <vt:lpstr>Rachel Carson</vt:lpstr>
      <vt:lpstr>Key work</vt:lpstr>
      <vt:lpstr>Kenneth Boulding</vt:lpstr>
      <vt:lpstr>Key ideas</vt:lpstr>
      <vt:lpstr>Key work</vt:lpstr>
      <vt:lpstr>The Club of Rome</vt:lpstr>
      <vt:lpstr>Key idea: Exponential growth</vt:lpstr>
      <vt:lpstr>Slide 12</vt:lpstr>
      <vt:lpstr>Paul Ehrlich</vt:lpstr>
      <vt:lpstr>Key idea: IPAT Equation</vt:lpstr>
      <vt:lpstr>Key work</vt:lpstr>
      <vt:lpstr>E. F. Schumacher</vt:lpstr>
      <vt:lpstr>Key ideas:</vt:lpstr>
      <vt:lpstr>Key work</vt:lpstr>
      <vt:lpstr>Howard Odum</vt:lpstr>
      <vt:lpstr>Key ideas:</vt:lpstr>
      <vt:lpstr>Key work</vt:lpstr>
      <vt:lpstr>Hazel Henderson</vt:lpstr>
      <vt:lpstr>Key ideas:</vt:lpstr>
      <vt:lpstr>Key work</vt:lpstr>
      <vt:lpstr>Total Productive System of an Industrial Society (Layer Cake With Icing)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and environmental sustainability</dc:title>
  <dc:creator>Molly Scott Cato</dc:creator>
  <cp:lastModifiedBy>Molly Scott Cato</cp:lastModifiedBy>
  <cp:revision>35</cp:revision>
  <dcterms:created xsi:type="dcterms:W3CDTF">2009-09-23T12:28:49Z</dcterms:created>
  <dcterms:modified xsi:type="dcterms:W3CDTF">2010-09-21T11:08:06Z</dcterms:modified>
</cp:coreProperties>
</file>